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2" r:id="rId4"/>
    <p:sldMasterId id="2147483648" r:id="rId5"/>
  </p:sldMasterIdLst>
  <p:notesMasterIdLst>
    <p:notesMasterId r:id="rId31"/>
  </p:notesMasterIdLst>
  <p:handoutMasterIdLst>
    <p:handoutMasterId r:id="rId32"/>
  </p:handoutMasterIdLst>
  <p:sldIdLst>
    <p:sldId id="289" r:id="rId6"/>
    <p:sldId id="555" r:id="rId7"/>
    <p:sldId id="706" r:id="rId8"/>
    <p:sldId id="719" r:id="rId9"/>
    <p:sldId id="573" r:id="rId10"/>
    <p:sldId id="687" r:id="rId11"/>
    <p:sldId id="689" r:id="rId12"/>
    <p:sldId id="705" r:id="rId13"/>
    <p:sldId id="688" r:id="rId14"/>
    <p:sldId id="667" r:id="rId15"/>
    <p:sldId id="695" r:id="rId16"/>
    <p:sldId id="686" r:id="rId17"/>
    <p:sldId id="721" r:id="rId18"/>
    <p:sldId id="679" r:id="rId19"/>
    <p:sldId id="677" r:id="rId20"/>
    <p:sldId id="710" r:id="rId21"/>
    <p:sldId id="724" r:id="rId22"/>
    <p:sldId id="722" r:id="rId23"/>
    <p:sldId id="713" r:id="rId24"/>
    <p:sldId id="700" r:id="rId25"/>
    <p:sldId id="714" r:id="rId26"/>
    <p:sldId id="701" r:id="rId27"/>
    <p:sldId id="709" r:id="rId28"/>
    <p:sldId id="559" r:id="rId29"/>
    <p:sldId id="723" r:id="rId30"/>
  </p:sldIdLst>
  <p:sldSz cx="29260800" cy="21945600"/>
  <p:notesSz cx="7315200" cy="9601200"/>
  <p:defaultTextStyle>
    <a:defPPr>
      <a:defRPr lang="en-US"/>
    </a:defPPr>
    <a:lvl1pPr marL="0" algn="l" defTabSz="3513095" rtl="0" eaLnBrk="1" latinLnBrk="0" hangingPunct="1">
      <a:defRPr sz="6900" kern="1200">
        <a:solidFill>
          <a:schemeClr val="tx1"/>
        </a:solidFill>
        <a:latin typeface="+mn-lt"/>
        <a:ea typeface="+mn-ea"/>
        <a:cs typeface="+mn-cs"/>
      </a:defRPr>
    </a:lvl1pPr>
    <a:lvl2pPr marL="1756548" algn="l" defTabSz="3513095" rtl="0" eaLnBrk="1" latinLnBrk="0" hangingPunct="1">
      <a:defRPr sz="6900" kern="1200">
        <a:solidFill>
          <a:schemeClr val="tx1"/>
        </a:solidFill>
        <a:latin typeface="+mn-lt"/>
        <a:ea typeface="+mn-ea"/>
        <a:cs typeface="+mn-cs"/>
      </a:defRPr>
    </a:lvl2pPr>
    <a:lvl3pPr marL="3513095" algn="l" defTabSz="3513095" rtl="0" eaLnBrk="1" latinLnBrk="0" hangingPunct="1">
      <a:defRPr sz="6900" kern="1200">
        <a:solidFill>
          <a:schemeClr val="tx1"/>
        </a:solidFill>
        <a:latin typeface="+mn-lt"/>
        <a:ea typeface="+mn-ea"/>
        <a:cs typeface="+mn-cs"/>
      </a:defRPr>
    </a:lvl3pPr>
    <a:lvl4pPr marL="5269644" algn="l" defTabSz="3513095" rtl="0" eaLnBrk="1" latinLnBrk="0" hangingPunct="1">
      <a:defRPr sz="6900" kern="1200">
        <a:solidFill>
          <a:schemeClr val="tx1"/>
        </a:solidFill>
        <a:latin typeface="+mn-lt"/>
        <a:ea typeface="+mn-ea"/>
        <a:cs typeface="+mn-cs"/>
      </a:defRPr>
    </a:lvl4pPr>
    <a:lvl5pPr marL="7026192" algn="l" defTabSz="3513095" rtl="0" eaLnBrk="1" latinLnBrk="0" hangingPunct="1">
      <a:defRPr sz="6900" kern="1200">
        <a:solidFill>
          <a:schemeClr val="tx1"/>
        </a:solidFill>
        <a:latin typeface="+mn-lt"/>
        <a:ea typeface="+mn-ea"/>
        <a:cs typeface="+mn-cs"/>
      </a:defRPr>
    </a:lvl5pPr>
    <a:lvl6pPr marL="8782740" algn="l" defTabSz="3513095" rtl="0" eaLnBrk="1" latinLnBrk="0" hangingPunct="1">
      <a:defRPr sz="6900" kern="1200">
        <a:solidFill>
          <a:schemeClr val="tx1"/>
        </a:solidFill>
        <a:latin typeface="+mn-lt"/>
        <a:ea typeface="+mn-ea"/>
        <a:cs typeface="+mn-cs"/>
      </a:defRPr>
    </a:lvl6pPr>
    <a:lvl7pPr marL="10539287" algn="l" defTabSz="3513095" rtl="0" eaLnBrk="1" latinLnBrk="0" hangingPunct="1">
      <a:defRPr sz="6900" kern="1200">
        <a:solidFill>
          <a:schemeClr val="tx1"/>
        </a:solidFill>
        <a:latin typeface="+mn-lt"/>
        <a:ea typeface="+mn-ea"/>
        <a:cs typeface="+mn-cs"/>
      </a:defRPr>
    </a:lvl7pPr>
    <a:lvl8pPr marL="12295836" algn="l" defTabSz="3513095" rtl="0" eaLnBrk="1" latinLnBrk="0" hangingPunct="1">
      <a:defRPr sz="6900" kern="1200">
        <a:solidFill>
          <a:schemeClr val="tx1"/>
        </a:solidFill>
        <a:latin typeface="+mn-lt"/>
        <a:ea typeface="+mn-ea"/>
        <a:cs typeface="+mn-cs"/>
      </a:defRPr>
    </a:lvl8pPr>
    <a:lvl9pPr marL="14052384" algn="l" defTabSz="3513095" rtl="0" eaLnBrk="1" latinLnBrk="0" hangingPunct="1">
      <a:defRPr sz="6900" kern="1200">
        <a:solidFill>
          <a:schemeClr val="tx1"/>
        </a:solidFill>
        <a:latin typeface="+mn-lt"/>
        <a:ea typeface="+mn-ea"/>
        <a:cs typeface="+mn-cs"/>
      </a:defRPr>
    </a:lvl9pPr>
  </p:defaultTextStyle>
  <p:extLst>
    <p:ext uri="{521415D9-36F7-43E2-AB2F-B90AF26B5E84}">
      <p14:sectionLst xmlns:p14="http://schemas.microsoft.com/office/powerpoint/2010/main">
        <p14:section name="Main" id="{D585408E-E20C-4D27-ACDB-809656C6AB47}">
          <p14:sldIdLst>
            <p14:sldId id="289"/>
          </p14:sldIdLst>
        </p14:section>
        <p14:section name="Project Overview" id="{72A0C071-DDB5-4F38-A608-903B18014D3E}">
          <p14:sldIdLst>
            <p14:sldId id="555"/>
            <p14:sldId id="706"/>
            <p14:sldId id="719"/>
            <p14:sldId id="573"/>
          </p14:sldIdLst>
        </p14:section>
        <p14:section name="Existing Conditions" id="{48A0D3FA-615B-4046-9033-CFB625352F8A}">
          <p14:sldIdLst>
            <p14:sldId id="687"/>
            <p14:sldId id="689"/>
            <p14:sldId id="705"/>
            <p14:sldId id="688"/>
            <p14:sldId id="667"/>
            <p14:sldId id="695"/>
            <p14:sldId id="686"/>
            <p14:sldId id="721"/>
          </p14:sldIdLst>
        </p14:section>
        <p14:section name="Long List Summary" id="{1DF2F8A5-9B34-4B3D-8F2E-DB9D56D7F280}">
          <p14:sldIdLst>
            <p14:sldId id="679"/>
            <p14:sldId id="677"/>
            <p14:sldId id="710"/>
            <p14:sldId id="724"/>
            <p14:sldId id="722"/>
            <p14:sldId id="713"/>
            <p14:sldId id="700"/>
            <p14:sldId id="714"/>
            <p14:sldId id="701"/>
            <p14:sldId id="709"/>
          </p14:sldIdLst>
        </p14:section>
        <p14:section name="Next Steps and Ending" id="{D481E3C7-03FD-42BB-90DA-BFAC4FDD5995}">
          <p14:sldIdLst>
            <p14:sldId id="559"/>
            <p14:sldId id="723"/>
          </p14:sldIdLst>
        </p14:section>
      </p14:sectionLst>
    </p:ext>
    <p:ext uri="{EFAFB233-063F-42B5-8137-9DF3F51BA10A}">
      <p15:sldGuideLst xmlns:p15="http://schemas.microsoft.com/office/powerpoint/2012/main">
        <p15:guide id="1" orient="horz" pos="6605" userDrawn="1">
          <p15:clr>
            <a:srgbClr val="A4A3A4"/>
          </p15:clr>
        </p15:guide>
        <p15:guide id="2" pos="9216" userDrawn="1">
          <p15:clr>
            <a:srgbClr val="A4A3A4"/>
          </p15:clr>
        </p15:guide>
      </p15:sldGuideLst>
    </p:ext>
    <p:ext uri="{2D200454-40CA-4A62-9FC3-DE9A4176ACB9}">
      <p15:notesGuideLst xmlns:p15="http://schemas.microsoft.com/office/powerpoint/2012/main">
        <p15:guide id="1" orient="horz" pos="3025" userDrawn="1">
          <p15:clr>
            <a:srgbClr val="A4A3A4"/>
          </p15:clr>
        </p15:guide>
        <p15:guide id="2" pos="2305" userDrawn="1">
          <p15:clr>
            <a:srgbClr val="A4A3A4"/>
          </p15:clr>
        </p15:guide>
        <p15:guide id="3" orient="horz" pos="3024" userDrawn="1">
          <p15:clr>
            <a:srgbClr val="A4A3A4"/>
          </p15:clr>
        </p15:guide>
        <p15:guide id="4" pos="230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56B4C2F-A680-A0AB-C71A-46657BB28CFE}" name="Nico Valenton" initials="NV" userId="Nico Valenton" providerId="None"/>
  <p188:author id="{7DC9C12F-5FA1-610A-73CC-D28258419A59}" name="Elbertsen, Mark" initials="ME" userId="Elbertsen, Mark" providerId="None"/>
  <p188:author id="{F6E5F856-6A49-9604-7100-A0DA8D8929A7}" name="Nico Valenton (B)" initials="NV" userId="Nico Valenton (B)" providerId="None"/>
  <p188:author id="{8200E171-5ED7-A68F-0EF6-FF22698B50DE}" name="Coy, Geoffrey" initials="CG" userId="S::geoff.coy@aecom.com::16d5262b-efc3-48f4-b00b-bf6ffa078492" providerId="AD"/>
  <p188:author id="{80DB8C8F-EA9A-609E-5AE8-3901853E378F}" name="Potter, Andrea" initials="PA" userId="S::andrea.potter@aecom.com::66bdb5ef-05b7-4626-92c0-5ad272aea1cc" providerId="AD"/>
  <p188:author id="{E0A3CBC6-19FE-DEB6-ED7C-B7ECA9EBA0ED}" name="Elbertsen, Mark" initials="" userId="S::Mark.Elbertsen@aecom.com::498ab606-b9d5-486e-a168-9c56ac3198e9" providerId="AD"/>
  <p188:author id="{845BDFEE-E65B-8685-3BC5-D786AB7B9E8F}" name="Harmsworth, Sheri" initials="HS" userId="S::Sheri.Harmsworth@aecom.com::97ee92ae-f28d-4c03-9578-90d05f932e9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Osorio, David" initials="OD" lastIdx="22" clrIdx="0"/>
  <p:cmAuthor id="2" name="Schueler, Chris" initials="SC" lastIdx="4" clrIdx="1"/>
  <p:cmAuthor id="3" name="Elbertsen, Mark" initials="ME" lastIdx="16" clrIdx="2">
    <p:extLst>
      <p:ext uri="{19B8F6BF-5375-455C-9EA6-DF929625EA0E}">
        <p15:presenceInfo xmlns:p15="http://schemas.microsoft.com/office/powerpoint/2012/main" userId="Elbertsen, Mark" providerId="None"/>
      </p:ext>
    </p:extLst>
  </p:cmAuthor>
  <p:cmAuthor id="4" name="Westendorp, Sharon (MTO)" initials="WS(" lastIdx="13" clrIdx="3">
    <p:extLst>
      <p:ext uri="{19B8F6BF-5375-455C-9EA6-DF929625EA0E}">
        <p15:presenceInfo xmlns:p15="http://schemas.microsoft.com/office/powerpoint/2012/main" userId="S::Sharon.Westendorp@ontario.ca::2283de0b-170d-4b3c-b860-4f4fa5d6d73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17375E"/>
    <a:srgbClr val="516F5E"/>
    <a:srgbClr val="FFFFFF"/>
    <a:srgbClr val="007635"/>
    <a:srgbClr val="FFFF00"/>
    <a:srgbClr val="FF3F00"/>
    <a:srgbClr val="1F497D"/>
    <a:srgbClr val="0000FF"/>
    <a:srgbClr val="324F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8D3EF2-903A-4828-8772-98C72FD4B810}" v="2" dt="2024-05-08T06:59:51.3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32" autoAdjust="0"/>
    <p:restoredTop sz="96357" autoAdjust="0"/>
  </p:normalViewPr>
  <p:slideViewPr>
    <p:cSldViewPr snapToGrid="0">
      <p:cViewPr varScale="1">
        <p:scale>
          <a:sx n="23" d="100"/>
          <a:sy n="23" d="100"/>
        </p:scale>
        <p:origin x="1613" y="91"/>
      </p:cViewPr>
      <p:guideLst>
        <p:guide orient="horz" pos="6605"/>
        <p:guide pos="9216"/>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p:scale>
          <a:sx n="1" d="2"/>
          <a:sy n="1" d="2"/>
        </p:scale>
        <p:origin x="4476" y="978"/>
      </p:cViewPr>
      <p:guideLst>
        <p:guide orient="horz" pos="3025"/>
        <p:guide pos="2305"/>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8/10/relationships/authors" Target="authors.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commentAuthors" Target="commentAuthor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170238" cy="479425"/>
          </a:xfrm>
          <a:prstGeom prst="rect">
            <a:avLst/>
          </a:prstGeom>
        </p:spPr>
        <p:txBody>
          <a:bodyPr vert="horz" lIns="91430" tIns="45714" rIns="91430" bIns="45714" rtlCol="0"/>
          <a:lstStyle>
            <a:lvl1pPr algn="l">
              <a:defRPr sz="1200"/>
            </a:lvl1pPr>
          </a:lstStyle>
          <a:p>
            <a:r>
              <a:rPr lang="fr-FR" dirty="0"/>
              <a:t>GWP 4029-20-00 MAC #1 Notes Pages</a:t>
            </a:r>
            <a:endParaRPr lang="en-US" dirty="0"/>
          </a:p>
        </p:txBody>
      </p:sp>
      <p:sp>
        <p:nvSpPr>
          <p:cNvPr id="3" name="Date Placeholder 2"/>
          <p:cNvSpPr>
            <a:spLocks noGrp="1"/>
          </p:cNvSpPr>
          <p:nvPr>
            <p:ph type="dt" sz="quarter" idx="1"/>
          </p:nvPr>
        </p:nvSpPr>
        <p:spPr>
          <a:xfrm>
            <a:off x="4143376" y="0"/>
            <a:ext cx="3170238" cy="479425"/>
          </a:xfrm>
          <a:prstGeom prst="rect">
            <a:avLst/>
          </a:prstGeom>
        </p:spPr>
        <p:txBody>
          <a:bodyPr vert="horz" lIns="91430" tIns="45714" rIns="91430" bIns="45714" rtlCol="0"/>
          <a:lstStyle>
            <a:lvl1pPr algn="r">
              <a:defRPr sz="1200"/>
            </a:lvl1pPr>
          </a:lstStyle>
          <a:p>
            <a:fld id="{37E60FED-5A45-459B-9EDD-3ABAA74F2C1A}" type="datetime4">
              <a:rPr lang="en-US" smtClean="0"/>
              <a:t>May 8, 2024</a:t>
            </a:fld>
            <a:endParaRPr lang="en-US" dirty="0"/>
          </a:p>
        </p:txBody>
      </p:sp>
      <p:sp>
        <p:nvSpPr>
          <p:cNvPr id="4" name="Footer Placeholder 3"/>
          <p:cNvSpPr>
            <a:spLocks noGrp="1"/>
          </p:cNvSpPr>
          <p:nvPr>
            <p:ph type="ftr" sz="quarter" idx="2"/>
          </p:nvPr>
        </p:nvSpPr>
        <p:spPr>
          <a:xfrm>
            <a:off x="2" y="9120188"/>
            <a:ext cx="3170238" cy="479425"/>
          </a:xfrm>
          <a:prstGeom prst="rect">
            <a:avLst/>
          </a:prstGeom>
        </p:spPr>
        <p:txBody>
          <a:bodyPr vert="horz" lIns="91430" tIns="45714" rIns="91430" bIns="45714" rtlCol="0" anchor="b"/>
          <a:lstStyle>
            <a:lvl1pPr algn="l">
              <a:defRPr sz="1200"/>
            </a:lvl1pPr>
          </a:lstStyle>
          <a:p>
            <a:endParaRPr lang="en-US" dirty="0"/>
          </a:p>
        </p:txBody>
      </p:sp>
      <p:sp>
        <p:nvSpPr>
          <p:cNvPr id="5" name="Slide Number Placeholder 4"/>
          <p:cNvSpPr>
            <a:spLocks noGrp="1"/>
          </p:cNvSpPr>
          <p:nvPr>
            <p:ph type="sldNum" sz="quarter" idx="3"/>
          </p:nvPr>
        </p:nvSpPr>
        <p:spPr>
          <a:xfrm>
            <a:off x="4143376" y="9120188"/>
            <a:ext cx="3170238" cy="479425"/>
          </a:xfrm>
          <a:prstGeom prst="rect">
            <a:avLst/>
          </a:prstGeom>
        </p:spPr>
        <p:txBody>
          <a:bodyPr vert="horz" lIns="91430" tIns="45714" rIns="91430" bIns="45714" rtlCol="0" anchor="b"/>
          <a:lstStyle>
            <a:lvl1pPr algn="r">
              <a:defRPr sz="1200"/>
            </a:lvl1pPr>
          </a:lstStyle>
          <a:p>
            <a:fld id="{B3F49A01-2484-48B8-AA4C-C6BF72D7951F}" type="slidenum">
              <a:rPr lang="en-US" smtClean="0"/>
              <a:t>‹#›</a:t>
            </a:fld>
            <a:endParaRPr lang="en-US" dirty="0"/>
          </a:p>
        </p:txBody>
      </p:sp>
    </p:spTree>
    <p:extLst>
      <p:ext uri="{BB962C8B-B14F-4D97-AF65-F5344CB8AC3E}">
        <p14:creationId xmlns:p14="http://schemas.microsoft.com/office/powerpoint/2010/main" val="3485904868"/>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170238" cy="479425"/>
          </a:xfrm>
          <a:prstGeom prst="rect">
            <a:avLst/>
          </a:prstGeom>
        </p:spPr>
        <p:txBody>
          <a:bodyPr vert="horz" lIns="91430" tIns="45714" rIns="91430" bIns="45714" rtlCol="0"/>
          <a:lstStyle>
            <a:lvl1pPr algn="l">
              <a:defRPr sz="1200"/>
            </a:lvl1pPr>
          </a:lstStyle>
          <a:p>
            <a:r>
              <a:rPr lang="fr-FR" dirty="0"/>
              <a:t>GWP 4029-20-00 MAC #1 Notes Pages</a:t>
            </a:r>
            <a:endParaRPr lang="en-US" dirty="0"/>
          </a:p>
        </p:txBody>
      </p:sp>
      <p:sp>
        <p:nvSpPr>
          <p:cNvPr id="3" name="Date Placeholder 2"/>
          <p:cNvSpPr>
            <a:spLocks noGrp="1"/>
          </p:cNvSpPr>
          <p:nvPr>
            <p:ph type="dt" idx="1"/>
          </p:nvPr>
        </p:nvSpPr>
        <p:spPr>
          <a:xfrm>
            <a:off x="4143376" y="0"/>
            <a:ext cx="3170238" cy="479425"/>
          </a:xfrm>
          <a:prstGeom prst="rect">
            <a:avLst/>
          </a:prstGeom>
        </p:spPr>
        <p:txBody>
          <a:bodyPr vert="horz" lIns="91430" tIns="45714" rIns="91430" bIns="45714" rtlCol="0"/>
          <a:lstStyle>
            <a:lvl1pPr algn="r">
              <a:defRPr sz="1200"/>
            </a:lvl1pPr>
          </a:lstStyle>
          <a:p>
            <a:fld id="{4F29F77A-2130-4EB8-966C-E3501D3719F7}" type="datetime4">
              <a:rPr lang="en-US" smtClean="0"/>
              <a:t>May 8, 2024</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1430" tIns="45714" rIns="91430" bIns="45714" rtlCol="0" anchor="ctr"/>
          <a:lstStyle/>
          <a:p>
            <a:endParaRPr lang="en-US" dirty="0"/>
          </a:p>
        </p:txBody>
      </p:sp>
      <p:sp>
        <p:nvSpPr>
          <p:cNvPr id="5" name="Notes Placeholder 4"/>
          <p:cNvSpPr>
            <a:spLocks noGrp="1"/>
          </p:cNvSpPr>
          <p:nvPr>
            <p:ph type="body" sz="quarter" idx="3"/>
          </p:nvPr>
        </p:nvSpPr>
        <p:spPr>
          <a:xfrm>
            <a:off x="731838" y="4560890"/>
            <a:ext cx="5851525" cy="4319587"/>
          </a:xfrm>
          <a:prstGeom prst="rect">
            <a:avLst/>
          </a:prstGeom>
        </p:spPr>
        <p:txBody>
          <a:bodyPr vert="horz" lIns="91430" tIns="45714" rIns="91430" bIns="457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9120188"/>
            <a:ext cx="3170238" cy="479425"/>
          </a:xfrm>
          <a:prstGeom prst="rect">
            <a:avLst/>
          </a:prstGeom>
        </p:spPr>
        <p:txBody>
          <a:bodyPr vert="horz" lIns="91430" tIns="45714" rIns="91430" bIns="457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376" y="9120188"/>
            <a:ext cx="3170238" cy="479425"/>
          </a:xfrm>
          <a:prstGeom prst="rect">
            <a:avLst/>
          </a:prstGeom>
        </p:spPr>
        <p:txBody>
          <a:bodyPr vert="horz" lIns="91430" tIns="45714" rIns="91430" bIns="45714" rtlCol="0" anchor="b"/>
          <a:lstStyle>
            <a:lvl1pPr algn="r">
              <a:defRPr sz="1200"/>
            </a:lvl1pPr>
          </a:lstStyle>
          <a:p>
            <a:fld id="{364A5017-10DF-4DF1-A011-AE5407C06069}" type="slidenum">
              <a:rPr lang="en-US" smtClean="0"/>
              <a:t>‹#›</a:t>
            </a:fld>
            <a:endParaRPr lang="en-US" dirty="0"/>
          </a:p>
        </p:txBody>
      </p:sp>
    </p:spTree>
    <p:extLst>
      <p:ext uri="{BB962C8B-B14F-4D97-AF65-F5344CB8AC3E}">
        <p14:creationId xmlns:p14="http://schemas.microsoft.com/office/powerpoint/2010/main" val="973427645"/>
      </p:ext>
    </p:extLst>
  </p:cSld>
  <p:clrMap bg1="lt1" tx1="dk1" bg2="lt2" tx2="dk2" accent1="accent1" accent2="accent2" accent3="accent3" accent4="accent4" accent5="accent5" accent6="accent6" hlink="hlink" folHlink="folHlink"/>
  <p:hf ftr="0"/>
  <p:notesStyle>
    <a:lvl1pPr marL="0" algn="l" defTabSz="3513095" rtl="0" eaLnBrk="1" latinLnBrk="0" hangingPunct="1">
      <a:defRPr sz="1100" kern="1200">
        <a:solidFill>
          <a:schemeClr val="tx1"/>
        </a:solidFill>
        <a:latin typeface="+mn-lt"/>
        <a:ea typeface="+mn-ea"/>
        <a:cs typeface="+mn-cs"/>
      </a:defRPr>
    </a:lvl1pPr>
    <a:lvl2pPr marL="1756548" algn="l" defTabSz="3513095" rtl="0" eaLnBrk="1" latinLnBrk="0" hangingPunct="1">
      <a:defRPr sz="1100" kern="1200">
        <a:solidFill>
          <a:schemeClr val="tx1"/>
        </a:solidFill>
        <a:latin typeface="+mn-lt"/>
        <a:ea typeface="+mn-ea"/>
        <a:cs typeface="+mn-cs"/>
      </a:defRPr>
    </a:lvl2pPr>
    <a:lvl3pPr marL="3513095" algn="l" defTabSz="3513095" rtl="0" eaLnBrk="1" latinLnBrk="0" hangingPunct="1">
      <a:defRPr sz="1100" kern="1200">
        <a:solidFill>
          <a:schemeClr val="tx1"/>
        </a:solidFill>
        <a:latin typeface="+mn-lt"/>
        <a:ea typeface="+mn-ea"/>
        <a:cs typeface="+mn-cs"/>
      </a:defRPr>
    </a:lvl3pPr>
    <a:lvl4pPr marL="5269644" algn="l" defTabSz="3513095" rtl="0" eaLnBrk="1" latinLnBrk="0" hangingPunct="1">
      <a:defRPr sz="1100" kern="1200">
        <a:solidFill>
          <a:schemeClr val="tx1"/>
        </a:solidFill>
        <a:latin typeface="+mn-lt"/>
        <a:ea typeface="+mn-ea"/>
        <a:cs typeface="+mn-cs"/>
      </a:defRPr>
    </a:lvl4pPr>
    <a:lvl5pPr marL="7026192" algn="l" defTabSz="3513095" rtl="0" eaLnBrk="1" latinLnBrk="0" hangingPunct="1">
      <a:defRPr sz="1100" kern="1200">
        <a:solidFill>
          <a:schemeClr val="tx1"/>
        </a:solidFill>
        <a:latin typeface="+mn-lt"/>
        <a:ea typeface="+mn-ea"/>
        <a:cs typeface="+mn-cs"/>
      </a:defRPr>
    </a:lvl5pPr>
    <a:lvl6pPr marL="8782740" algn="l" defTabSz="3513095" rtl="0" eaLnBrk="1" latinLnBrk="0" hangingPunct="1">
      <a:defRPr sz="4700" kern="1200">
        <a:solidFill>
          <a:schemeClr val="tx1"/>
        </a:solidFill>
        <a:latin typeface="+mn-lt"/>
        <a:ea typeface="+mn-ea"/>
        <a:cs typeface="+mn-cs"/>
      </a:defRPr>
    </a:lvl6pPr>
    <a:lvl7pPr marL="10539287" algn="l" defTabSz="3513095" rtl="0" eaLnBrk="1" latinLnBrk="0" hangingPunct="1">
      <a:defRPr sz="4700" kern="1200">
        <a:solidFill>
          <a:schemeClr val="tx1"/>
        </a:solidFill>
        <a:latin typeface="+mn-lt"/>
        <a:ea typeface="+mn-ea"/>
        <a:cs typeface="+mn-cs"/>
      </a:defRPr>
    </a:lvl7pPr>
    <a:lvl8pPr marL="12295836" algn="l" defTabSz="3513095" rtl="0" eaLnBrk="1" latinLnBrk="0" hangingPunct="1">
      <a:defRPr sz="4700" kern="1200">
        <a:solidFill>
          <a:schemeClr val="tx1"/>
        </a:solidFill>
        <a:latin typeface="+mn-lt"/>
        <a:ea typeface="+mn-ea"/>
        <a:cs typeface="+mn-cs"/>
      </a:defRPr>
    </a:lvl8pPr>
    <a:lvl9pPr marL="14052384" algn="l" defTabSz="3513095" rtl="0" eaLnBrk="1" latinLnBrk="0" hangingPunct="1">
      <a:defRPr sz="47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000" dirty="0"/>
          </a:p>
        </p:txBody>
      </p:sp>
      <p:sp>
        <p:nvSpPr>
          <p:cNvPr id="4" name="Slide Number Placeholder 3"/>
          <p:cNvSpPr>
            <a:spLocks noGrp="1"/>
          </p:cNvSpPr>
          <p:nvPr>
            <p:ph type="sldNum" sz="quarter" idx="5"/>
          </p:nvPr>
        </p:nvSpPr>
        <p:spPr/>
        <p:txBody>
          <a:bodyPr/>
          <a:lstStyle/>
          <a:p>
            <a:fld id="{364A5017-10DF-4DF1-A011-AE5407C06069}" type="slidenum">
              <a:rPr lang="en-US" smtClean="0"/>
              <a:t>1</a:t>
            </a:fld>
            <a:endParaRPr lang="en-US" dirty="0"/>
          </a:p>
        </p:txBody>
      </p:sp>
      <p:sp>
        <p:nvSpPr>
          <p:cNvPr id="5" name="Date Placeholder 4">
            <a:extLst>
              <a:ext uri="{FF2B5EF4-FFF2-40B4-BE49-F238E27FC236}">
                <a16:creationId xmlns:a16="http://schemas.microsoft.com/office/drawing/2014/main" id="{82EF6B1B-0278-B1F7-50AA-A706197276A3}"/>
              </a:ext>
            </a:extLst>
          </p:cNvPr>
          <p:cNvSpPr>
            <a:spLocks noGrp="1"/>
          </p:cNvSpPr>
          <p:nvPr>
            <p:ph type="dt" idx="1"/>
          </p:nvPr>
        </p:nvSpPr>
        <p:spPr/>
        <p:txBody>
          <a:bodyPr/>
          <a:lstStyle/>
          <a:p>
            <a:fld id="{A4CC5087-BA27-430D-BD2C-235AC10FAC92}" type="datetime4">
              <a:rPr lang="en-US" smtClean="0"/>
              <a:t>May 8, 2024</a:t>
            </a:fld>
            <a:endParaRPr lang="en-US" dirty="0"/>
          </a:p>
        </p:txBody>
      </p:sp>
      <p:sp>
        <p:nvSpPr>
          <p:cNvPr id="6" name="Header Placeholder 5">
            <a:extLst>
              <a:ext uri="{FF2B5EF4-FFF2-40B4-BE49-F238E27FC236}">
                <a16:creationId xmlns:a16="http://schemas.microsoft.com/office/drawing/2014/main" id="{65E7BA77-33CF-3FF7-D83A-253568E70C74}"/>
              </a:ext>
            </a:extLst>
          </p:cNvPr>
          <p:cNvSpPr>
            <a:spLocks noGrp="1"/>
          </p:cNvSpPr>
          <p:nvPr>
            <p:ph type="hdr" sz="quarter"/>
          </p:nvPr>
        </p:nvSpPr>
        <p:spPr/>
        <p:txBody>
          <a:bodyPr/>
          <a:lstStyle/>
          <a:p>
            <a:r>
              <a:rPr lang="fr-FR" dirty="0"/>
              <a:t>GWP 4029-20-00 MAC #1 Notes Pages</a:t>
            </a:r>
            <a:endParaRPr lang="en-US" dirty="0"/>
          </a:p>
        </p:txBody>
      </p:sp>
    </p:spTree>
    <p:extLst>
      <p:ext uri="{BB962C8B-B14F-4D97-AF65-F5344CB8AC3E}">
        <p14:creationId xmlns:p14="http://schemas.microsoft.com/office/powerpoint/2010/main" val="26673592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000" dirty="0"/>
          </a:p>
        </p:txBody>
      </p:sp>
      <p:sp>
        <p:nvSpPr>
          <p:cNvPr id="4" name="Slide Number Placeholder 3"/>
          <p:cNvSpPr>
            <a:spLocks noGrp="1"/>
          </p:cNvSpPr>
          <p:nvPr>
            <p:ph type="sldNum" sz="quarter" idx="5"/>
          </p:nvPr>
        </p:nvSpPr>
        <p:spPr/>
        <p:txBody>
          <a:bodyPr/>
          <a:lstStyle/>
          <a:p>
            <a:fld id="{364A5017-10DF-4DF1-A011-AE5407C06069}" type="slidenum">
              <a:rPr lang="en-US" smtClean="0"/>
              <a:t>10</a:t>
            </a:fld>
            <a:endParaRPr lang="en-US" dirty="0"/>
          </a:p>
        </p:txBody>
      </p:sp>
      <p:sp>
        <p:nvSpPr>
          <p:cNvPr id="5" name="Date Placeholder 4">
            <a:extLst>
              <a:ext uri="{FF2B5EF4-FFF2-40B4-BE49-F238E27FC236}">
                <a16:creationId xmlns:a16="http://schemas.microsoft.com/office/drawing/2014/main" id="{B87319CC-8D8B-81AE-F948-19A48E8B3214}"/>
              </a:ext>
            </a:extLst>
          </p:cNvPr>
          <p:cNvSpPr>
            <a:spLocks noGrp="1"/>
          </p:cNvSpPr>
          <p:nvPr>
            <p:ph type="dt" idx="1"/>
          </p:nvPr>
        </p:nvSpPr>
        <p:spPr/>
        <p:txBody>
          <a:bodyPr/>
          <a:lstStyle/>
          <a:p>
            <a:fld id="{88E36383-946E-43AB-A76E-4606223F098F}" type="datetime4">
              <a:rPr lang="en-US" smtClean="0"/>
              <a:t>May 8, 2024</a:t>
            </a:fld>
            <a:endParaRPr lang="en-US" dirty="0"/>
          </a:p>
        </p:txBody>
      </p:sp>
      <p:sp>
        <p:nvSpPr>
          <p:cNvPr id="6" name="Header Placeholder 5">
            <a:extLst>
              <a:ext uri="{FF2B5EF4-FFF2-40B4-BE49-F238E27FC236}">
                <a16:creationId xmlns:a16="http://schemas.microsoft.com/office/drawing/2014/main" id="{57E10143-66A7-08C0-03F4-9F25E8DD7873}"/>
              </a:ext>
            </a:extLst>
          </p:cNvPr>
          <p:cNvSpPr>
            <a:spLocks noGrp="1"/>
          </p:cNvSpPr>
          <p:nvPr>
            <p:ph type="hdr" sz="quarter"/>
          </p:nvPr>
        </p:nvSpPr>
        <p:spPr/>
        <p:txBody>
          <a:bodyPr/>
          <a:lstStyle/>
          <a:p>
            <a:r>
              <a:rPr lang="fr-FR" dirty="0"/>
              <a:t>GWP 4029-20-00 MAC #1 Notes Pages</a:t>
            </a:r>
            <a:endParaRPr lang="en-US" dirty="0"/>
          </a:p>
        </p:txBody>
      </p:sp>
    </p:spTree>
    <p:extLst>
      <p:ext uri="{BB962C8B-B14F-4D97-AF65-F5344CB8AC3E}">
        <p14:creationId xmlns:p14="http://schemas.microsoft.com/office/powerpoint/2010/main" val="24604235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latin typeface="+mj-lt"/>
            </a:endParaRPr>
          </a:p>
        </p:txBody>
      </p:sp>
      <p:sp>
        <p:nvSpPr>
          <p:cNvPr id="4" name="Slide Number Placeholder 3"/>
          <p:cNvSpPr>
            <a:spLocks noGrp="1"/>
          </p:cNvSpPr>
          <p:nvPr>
            <p:ph type="sldNum" sz="quarter" idx="5"/>
          </p:nvPr>
        </p:nvSpPr>
        <p:spPr/>
        <p:txBody>
          <a:bodyPr/>
          <a:lstStyle/>
          <a:p>
            <a:fld id="{364A5017-10DF-4DF1-A011-AE5407C06069}" type="slidenum">
              <a:rPr lang="en-US" smtClean="0"/>
              <a:t>11</a:t>
            </a:fld>
            <a:endParaRPr lang="en-US" dirty="0"/>
          </a:p>
        </p:txBody>
      </p:sp>
      <p:sp>
        <p:nvSpPr>
          <p:cNvPr id="5" name="Date Placeholder 4">
            <a:extLst>
              <a:ext uri="{FF2B5EF4-FFF2-40B4-BE49-F238E27FC236}">
                <a16:creationId xmlns:a16="http://schemas.microsoft.com/office/drawing/2014/main" id="{69DC9369-7F9D-80E1-CDB0-AE35E6445441}"/>
              </a:ext>
            </a:extLst>
          </p:cNvPr>
          <p:cNvSpPr>
            <a:spLocks noGrp="1"/>
          </p:cNvSpPr>
          <p:nvPr>
            <p:ph type="dt" idx="1"/>
          </p:nvPr>
        </p:nvSpPr>
        <p:spPr/>
        <p:txBody>
          <a:bodyPr/>
          <a:lstStyle/>
          <a:p>
            <a:fld id="{4BC3C744-801B-4DE8-B2BA-92E5F5E1EE3E}" type="datetime4">
              <a:rPr lang="en-US" smtClean="0"/>
              <a:t>May 8, 2024</a:t>
            </a:fld>
            <a:endParaRPr lang="en-US" dirty="0"/>
          </a:p>
        </p:txBody>
      </p:sp>
      <p:sp>
        <p:nvSpPr>
          <p:cNvPr id="6" name="Header Placeholder 5">
            <a:extLst>
              <a:ext uri="{FF2B5EF4-FFF2-40B4-BE49-F238E27FC236}">
                <a16:creationId xmlns:a16="http://schemas.microsoft.com/office/drawing/2014/main" id="{96CB6975-C795-77B1-B4CD-15D97DED9F2B}"/>
              </a:ext>
            </a:extLst>
          </p:cNvPr>
          <p:cNvSpPr>
            <a:spLocks noGrp="1"/>
          </p:cNvSpPr>
          <p:nvPr>
            <p:ph type="hdr" sz="quarter"/>
          </p:nvPr>
        </p:nvSpPr>
        <p:spPr/>
        <p:txBody>
          <a:bodyPr/>
          <a:lstStyle/>
          <a:p>
            <a:r>
              <a:rPr lang="fr-FR" dirty="0"/>
              <a:t>GWP 4029-20-00 MAC #1 Notes Pages</a:t>
            </a:r>
            <a:endParaRPr lang="en-US" dirty="0"/>
          </a:p>
        </p:txBody>
      </p:sp>
    </p:spTree>
    <p:extLst>
      <p:ext uri="{BB962C8B-B14F-4D97-AF65-F5344CB8AC3E}">
        <p14:creationId xmlns:p14="http://schemas.microsoft.com/office/powerpoint/2010/main" val="5376353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64A5017-10DF-4DF1-A011-AE5407C06069}" type="slidenum">
              <a:rPr lang="en-US" smtClean="0"/>
              <a:t>12</a:t>
            </a:fld>
            <a:endParaRPr lang="en-US" dirty="0"/>
          </a:p>
        </p:txBody>
      </p:sp>
      <p:sp>
        <p:nvSpPr>
          <p:cNvPr id="5" name="Date Placeholder 4">
            <a:extLst>
              <a:ext uri="{FF2B5EF4-FFF2-40B4-BE49-F238E27FC236}">
                <a16:creationId xmlns:a16="http://schemas.microsoft.com/office/drawing/2014/main" id="{E0E5341C-34BB-37DF-4745-8A323E8CA216}"/>
              </a:ext>
            </a:extLst>
          </p:cNvPr>
          <p:cNvSpPr>
            <a:spLocks noGrp="1"/>
          </p:cNvSpPr>
          <p:nvPr>
            <p:ph type="dt" idx="1"/>
          </p:nvPr>
        </p:nvSpPr>
        <p:spPr/>
        <p:txBody>
          <a:bodyPr/>
          <a:lstStyle/>
          <a:p>
            <a:fld id="{3625F2E7-98AB-4E37-83A0-6BF20C475508}" type="datetime4">
              <a:rPr lang="en-US" smtClean="0"/>
              <a:t>May 8, 2024</a:t>
            </a:fld>
            <a:endParaRPr lang="en-US" dirty="0"/>
          </a:p>
        </p:txBody>
      </p:sp>
      <p:sp>
        <p:nvSpPr>
          <p:cNvPr id="6" name="Header Placeholder 5">
            <a:extLst>
              <a:ext uri="{FF2B5EF4-FFF2-40B4-BE49-F238E27FC236}">
                <a16:creationId xmlns:a16="http://schemas.microsoft.com/office/drawing/2014/main" id="{A567E8C9-1C78-766A-87F1-E741D1F70E12}"/>
              </a:ext>
            </a:extLst>
          </p:cNvPr>
          <p:cNvSpPr>
            <a:spLocks noGrp="1"/>
          </p:cNvSpPr>
          <p:nvPr>
            <p:ph type="hdr" sz="quarter"/>
          </p:nvPr>
        </p:nvSpPr>
        <p:spPr/>
        <p:txBody>
          <a:bodyPr/>
          <a:lstStyle/>
          <a:p>
            <a:r>
              <a:rPr lang="fr-FR" dirty="0"/>
              <a:t>GWP 4029-20-00 MAC #1 Notes Pages</a:t>
            </a:r>
            <a:endParaRPr lang="en-US" dirty="0"/>
          </a:p>
        </p:txBody>
      </p:sp>
    </p:spTree>
    <p:extLst>
      <p:ext uri="{BB962C8B-B14F-4D97-AF65-F5344CB8AC3E}">
        <p14:creationId xmlns:p14="http://schemas.microsoft.com/office/powerpoint/2010/main" val="16393686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Header Placeholder 3"/>
          <p:cNvSpPr>
            <a:spLocks noGrp="1"/>
          </p:cNvSpPr>
          <p:nvPr>
            <p:ph type="hdr" sz="quarter"/>
          </p:nvPr>
        </p:nvSpPr>
        <p:spPr/>
        <p:txBody>
          <a:bodyPr/>
          <a:lstStyle/>
          <a:p>
            <a:r>
              <a:rPr lang="fr-FR"/>
              <a:t>GWP 4029-20-00 MAC #1 Notes Pages</a:t>
            </a:r>
            <a:endParaRPr lang="en-US" dirty="0"/>
          </a:p>
        </p:txBody>
      </p:sp>
      <p:sp>
        <p:nvSpPr>
          <p:cNvPr id="5" name="Date Placeholder 4"/>
          <p:cNvSpPr>
            <a:spLocks noGrp="1"/>
          </p:cNvSpPr>
          <p:nvPr>
            <p:ph type="dt" idx="1"/>
          </p:nvPr>
        </p:nvSpPr>
        <p:spPr/>
        <p:txBody>
          <a:bodyPr/>
          <a:lstStyle/>
          <a:p>
            <a:fld id="{4F29F77A-2130-4EB8-966C-E3501D3719F7}" type="datetime4">
              <a:rPr lang="en-US" smtClean="0"/>
              <a:t>May 8, 2024</a:t>
            </a:fld>
            <a:endParaRPr lang="en-US" dirty="0"/>
          </a:p>
        </p:txBody>
      </p:sp>
      <p:sp>
        <p:nvSpPr>
          <p:cNvPr id="6" name="Slide Number Placeholder 5"/>
          <p:cNvSpPr>
            <a:spLocks noGrp="1"/>
          </p:cNvSpPr>
          <p:nvPr>
            <p:ph type="sldNum" sz="quarter" idx="5"/>
          </p:nvPr>
        </p:nvSpPr>
        <p:spPr/>
        <p:txBody>
          <a:bodyPr/>
          <a:lstStyle/>
          <a:p>
            <a:fld id="{364A5017-10DF-4DF1-A011-AE5407C06069}" type="slidenum">
              <a:rPr lang="en-US" smtClean="0"/>
              <a:t>13</a:t>
            </a:fld>
            <a:endParaRPr lang="en-US" dirty="0"/>
          </a:p>
        </p:txBody>
      </p:sp>
    </p:spTree>
    <p:extLst>
      <p:ext uri="{BB962C8B-B14F-4D97-AF65-F5344CB8AC3E}">
        <p14:creationId xmlns:p14="http://schemas.microsoft.com/office/powerpoint/2010/main" val="31926620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4A5017-10DF-4DF1-A011-AE5407C06069}" type="slidenum">
              <a:rPr lang="en-US" smtClean="0"/>
              <a:t>14</a:t>
            </a:fld>
            <a:endParaRPr lang="en-US" dirty="0"/>
          </a:p>
        </p:txBody>
      </p:sp>
    </p:spTree>
    <p:extLst>
      <p:ext uri="{BB962C8B-B14F-4D97-AF65-F5344CB8AC3E}">
        <p14:creationId xmlns:p14="http://schemas.microsoft.com/office/powerpoint/2010/main" val="16326718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64A5017-10DF-4DF1-A011-AE5407C06069}" type="slidenum">
              <a:rPr lang="en-US" smtClean="0"/>
              <a:t>15</a:t>
            </a:fld>
            <a:endParaRPr lang="en-US" dirty="0"/>
          </a:p>
        </p:txBody>
      </p:sp>
      <p:sp>
        <p:nvSpPr>
          <p:cNvPr id="5" name="Date Placeholder 4">
            <a:extLst>
              <a:ext uri="{FF2B5EF4-FFF2-40B4-BE49-F238E27FC236}">
                <a16:creationId xmlns:a16="http://schemas.microsoft.com/office/drawing/2014/main" id="{BB52C255-AD04-B724-F08C-2704647C3532}"/>
              </a:ext>
            </a:extLst>
          </p:cNvPr>
          <p:cNvSpPr>
            <a:spLocks noGrp="1"/>
          </p:cNvSpPr>
          <p:nvPr>
            <p:ph type="dt" idx="1"/>
          </p:nvPr>
        </p:nvSpPr>
        <p:spPr/>
        <p:txBody>
          <a:bodyPr/>
          <a:lstStyle/>
          <a:p>
            <a:fld id="{A1B206BA-7AB7-4FC3-9284-7A5C84D8B721}" type="datetime4">
              <a:rPr lang="en-US" smtClean="0"/>
              <a:t>May 8, 2024</a:t>
            </a:fld>
            <a:endParaRPr lang="en-US" dirty="0"/>
          </a:p>
        </p:txBody>
      </p:sp>
      <p:sp>
        <p:nvSpPr>
          <p:cNvPr id="6" name="Header Placeholder 5">
            <a:extLst>
              <a:ext uri="{FF2B5EF4-FFF2-40B4-BE49-F238E27FC236}">
                <a16:creationId xmlns:a16="http://schemas.microsoft.com/office/drawing/2014/main" id="{6573207A-34A7-8E24-D31C-FF475BE5C267}"/>
              </a:ext>
            </a:extLst>
          </p:cNvPr>
          <p:cNvSpPr>
            <a:spLocks noGrp="1"/>
          </p:cNvSpPr>
          <p:nvPr>
            <p:ph type="hdr" sz="quarter"/>
          </p:nvPr>
        </p:nvSpPr>
        <p:spPr/>
        <p:txBody>
          <a:bodyPr/>
          <a:lstStyle/>
          <a:p>
            <a:r>
              <a:rPr lang="fr-FR" dirty="0"/>
              <a:t>GWP 4029-20-00 MAC #1 Notes Pages</a:t>
            </a:r>
            <a:endParaRPr lang="en-US" dirty="0"/>
          </a:p>
        </p:txBody>
      </p:sp>
    </p:spTree>
    <p:extLst>
      <p:ext uri="{BB962C8B-B14F-4D97-AF65-F5344CB8AC3E}">
        <p14:creationId xmlns:p14="http://schemas.microsoft.com/office/powerpoint/2010/main" val="7222135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64A5017-10DF-4DF1-A011-AE5407C06069}" type="slidenum">
              <a:rPr lang="en-US" smtClean="0"/>
              <a:t>16</a:t>
            </a:fld>
            <a:endParaRPr lang="en-US" dirty="0"/>
          </a:p>
        </p:txBody>
      </p:sp>
      <p:sp>
        <p:nvSpPr>
          <p:cNvPr id="5" name="Date Placeholder 4">
            <a:extLst>
              <a:ext uri="{FF2B5EF4-FFF2-40B4-BE49-F238E27FC236}">
                <a16:creationId xmlns:a16="http://schemas.microsoft.com/office/drawing/2014/main" id="{3FC39743-644D-B307-4775-88A1967CDBCF}"/>
              </a:ext>
            </a:extLst>
          </p:cNvPr>
          <p:cNvSpPr>
            <a:spLocks noGrp="1"/>
          </p:cNvSpPr>
          <p:nvPr>
            <p:ph type="dt" idx="1"/>
          </p:nvPr>
        </p:nvSpPr>
        <p:spPr/>
        <p:txBody>
          <a:bodyPr/>
          <a:lstStyle/>
          <a:p>
            <a:fld id="{05C44C13-D9BB-4BB8-9FC9-E6754E9A9662}" type="datetime4">
              <a:rPr lang="en-US" smtClean="0"/>
              <a:t>May 8, 2024</a:t>
            </a:fld>
            <a:endParaRPr lang="en-US" dirty="0"/>
          </a:p>
        </p:txBody>
      </p:sp>
      <p:sp>
        <p:nvSpPr>
          <p:cNvPr id="6" name="Header Placeholder 5">
            <a:extLst>
              <a:ext uri="{FF2B5EF4-FFF2-40B4-BE49-F238E27FC236}">
                <a16:creationId xmlns:a16="http://schemas.microsoft.com/office/drawing/2014/main" id="{B609262B-8ECC-EFD3-316B-89057B0CC520}"/>
              </a:ext>
            </a:extLst>
          </p:cNvPr>
          <p:cNvSpPr>
            <a:spLocks noGrp="1"/>
          </p:cNvSpPr>
          <p:nvPr>
            <p:ph type="hdr" sz="quarter"/>
          </p:nvPr>
        </p:nvSpPr>
        <p:spPr/>
        <p:txBody>
          <a:bodyPr/>
          <a:lstStyle/>
          <a:p>
            <a:r>
              <a:rPr lang="fr-FR" dirty="0"/>
              <a:t>GWP 4029-20-00 MAC #1 Notes Pages</a:t>
            </a:r>
            <a:endParaRPr lang="en-US" dirty="0"/>
          </a:p>
        </p:txBody>
      </p:sp>
    </p:spTree>
    <p:extLst>
      <p:ext uri="{BB962C8B-B14F-4D97-AF65-F5344CB8AC3E}">
        <p14:creationId xmlns:p14="http://schemas.microsoft.com/office/powerpoint/2010/main" val="1757684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3638512">
              <a:defRPr/>
            </a:pPr>
            <a:endParaRPr lang="en-CA" dirty="0"/>
          </a:p>
        </p:txBody>
      </p:sp>
      <p:sp>
        <p:nvSpPr>
          <p:cNvPr id="4" name="Slide Number Placeholder 3"/>
          <p:cNvSpPr>
            <a:spLocks noGrp="1"/>
          </p:cNvSpPr>
          <p:nvPr>
            <p:ph type="sldNum" sz="quarter" idx="5"/>
          </p:nvPr>
        </p:nvSpPr>
        <p:spPr/>
        <p:txBody>
          <a:bodyPr/>
          <a:lstStyle/>
          <a:p>
            <a:fld id="{364A5017-10DF-4DF1-A011-AE5407C06069}" type="slidenum">
              <a:rPr lang="en-US" smtClean="0"/>
              <a:t>17</a:t>
            </a:fld>
            <a:endParaRPr lang="en-US" dirty="0"/>
          </a:p>
        </p:txBody>
      </p:sp>
      <p:sp>
        <p:nvSpPr>
          <p:cNvPr id="5" name="Date Placeholder 4">
            <a:extLst>
              <a:ext uri="{FF2B5EF4-FFF2-40B4-BE49-F238E27FC236}">
                <a16:creationId xmlns:a16="http://schemas.microsoft.com/office/drawing/2014/main" id="{90DF8296-BA3C-9F34-E1BE-2D803648ED4B}"/>
              </a:ext>
            </a:extLst>
          </p:cNvPr>
          <p:cNvSpPr>
            <a:spLocks noGrp="1"/>
          </p:cNvSpPr>
          <p:nvPr>
            <p:ph type="dt" idx="1"/>
          </p:nvPr>
        </p:nvSpPr>
        <p:spPr/>
        <p:txBody>
          <a:bodyPr/>
          <a:lstStyle/>
          <a:p>
            <a:fld id="{F7E013D9-7644-4E0C-8806-92CF3212A4F3}" type="datetime4">
              <a:rPr lang="en-US" smtClean="0"/>
              <a:t>May 8, 2024</a:t>
            </a:fld>
            <a:endParaRPr lang="en-US" dirty="0"/>
          </a:p>
        </p:txBody>
      </p:sp>
      <p:sp>
        <p:nvSpPr>
          <p:cNvPr id="6" name="Header Placeholder 5">
            <a:extLst>
              <a:ext uri="{FF2B5EF4-FFF2-40B4-BE49-F238E27FC236}">
                <a16:creationId xmlns:a16="http://schemas.microsoft.com/office/drawing/2014/main" id="{65D6A397-1759-0899-EA0D-7B43F738E05B}"/>
              </a:ext>
            </a:extLst>
          </p:cNvPr>
          <p:cNvSpPr>
            <a:spLocks noGrp="1"/>
          </p:cNvSpPr>
          <p:nvPr>
            <p:ph type="hdr" sz="quarter"/>
          </p:nvPr>
        </p:nvSpPr>
        <p:spPr/>
        <p:txBody>
          <a:bodyPr/>
          <a:lstStyle/>
          <a:p>
            <a:r>
              <a:rPr lang="fr-FR" dirty="0"/>
              <a:t>GWP 4029-20-00 MAC #1 Notes Pages</a:t>
            </a:r>
            <a:endParaRPr lang="en-US" dirty="0"/>
          </a:p>
        </p:txBody>
      </p:sp>
    </p:spTree>
    <p:extLst>
      <p:ext uri="{BB962C8B-B14F-4D97-AF65-F5344CB8AC3E}">
        <p14:creationId xmlns:p14="http://schemas.microsoft.com/office/powerpoint/2010/main" val="12564300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64A5017-10DF-4DF1-A011-AE5407C06069}" type="slidenum">
              <a:rPr lang="en-US" smtClean="0"/>
              <a:t>18</a:t>
            </a:fld>
            <a:endParaRPr lang="en-US" dirty="0"/>
          </a:p>
        </p:txBody>
      </p:sp>
      <p:sp>
        <p:nvSpPr>
          <p:cNvPr id="5" name="Date Placeholder 4">
            <a:extLst>
              <a:ext uri="{FF2B5EF4-FFF2-40B4-BE49-F238E27FC236}">
                <a16:creationId xmlns:a16="http://schemas.microsoft.com/office/drawing/2014/main" id="{3FC39743-644D-B307-4775-88A1967CDBCF}"/>
              </a:ext>
            </a:extLst>
          </p:cNvPr>
          <p:cNvSpPr>
            <a:spLocks noGrp="1"/>
          </p:cNvSpPr>
          <p:nvPr>
            <p:ph type="dt" idx="1"/>
          </p:nvPr>
        </p:nvSpPr>
        <p:spPr/>
        <p:txBody>
          <a:bodyPr/>
          <a:lstStyle/>
          <a:p>
            <a:fld id="{05C44C13-D9BB-4BB8-9FC9-E6754E9A9662}" type="datetime4">
              <a:rPr lang="en-US" smtClean="0"/>
              <a:t>May 8, 2024</a:t>
            </a:fld>
            <a:endParaRPr lang="en-US" dirty="0"/>
          </a:p>
        </p:txBody>
      </p:sp>
      <p:sp>
        <p:nvSpPr>
          <p:cNvPr id="6" name="Header Placeholder 5">
            <a:extLst>
              <a:ext uri="{FF2B5EF4-FFF2-40B4-BE49-F238E27FC236}">
                <a16:creationId xmlns:a16="http://schemas.microsoft.com/office/drawing/2014/main" id="{B609262B-8ECC-EFD3-316B-89057B0CC520}"/>
              </a:ext>
            </a:extLst>
          </p:cNvPr>
          <p:cNvSpPr>
            <a:spLocks noGrp="1"/>
          </p:cNvSpPr>
          <p:nvPr>
            <p:ph type="hdr" sz="quarter"/>
          </p:nvPr>
        </p:nvSpPr>
        <p:spPr/>
        <p:txBody>
          <a:bodyPr/>
          <a:lstStyle/>
          <a:p>
            <a:r>
              <a:rPr lang="fr-FR" dirty="0"/>
              <a:t>GWP 4029-20-00 MAC #1 Notes Pages</a:t>
            </a:r>
            <a:endParaRPr lang="en-US" dirty="0"/>
          </a:p>
        </p:txBody>
      </p:sp>
    </p:spTree>
    <p:extLst>
      <p:ext uri="{BB962C8B-B14F-4D97-AF65-F5344CB8AC3E}">
        <p14:creationId xmlns:p14="http://schemas.microsoft.com/office/powerpoint/2010/main" val="33680218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3638512">
              <a:defRPr/>
            </a:pPr>
            <a:endParaRPr lang="en-CA" dirty="0"/>
          </a:p>
        </p:txBody>
      </p:sp>
      <p:sp>
        <p:nvSpPr>
          <p:cNvPr id="4" name="Slide Number Placeholder 3"/>
          <p:cNvSpPr>
            <a:spLocks noGrp="1"/>
          </p:cNvSpPr>
          <p:nvPr>
            <p:ph type="sldNum" sz="quarter" idx="5"/>
          </p:nvPr>
        </p:nvSpPr>
        <p:spPr/>
        <p:txBody>
          <a:bodyPr/>
          <a:lstStyle/>
          <a:p>
            <a:fld id="{364A5017-10DF-4DF1-A011-AE5407C06069}" type="slidenum">
              <a:rPr lang="en-US" smtClean="0"/>
              <a:t>19</a:t>
            </a:fld>
            <a:endParaRPr lang="en-US" dirty="0"/>
          </a:p>
        </p:txBody>
      </p:sp>
      <p:sp>
        <p:nvSpPr>
          <p:cNvPr id="5" name="Date Placeholder 4">
            <a:extLst>
              <a:ext uri="{FF2B5EF4-FFF2-40B4-BE49-F238E27FC236}">
                <a16:creationId xmlns:a16="http://schemas.microsoft.com/office/drawing/2014/main" id="{2C0B91CA-A93E-0CB6-EDF2-55DDFBD36FA0}"/>
              </a:ext>
            </a:extLst>
          </p:cNvPr>
          <p:cNvSpPr>
            <a:spLocks noGrp="1"/>
          </p:cNvSpPr>
          <p:nvPr>
            <p:ph type="dt" idx="1"/>
          </p:nvPr>
        </p:nvSpPr>
        <p:spPr/>
        <p:txBody>
          <a:bodyPr/>
          <a:lstStyle/>
          <a:p>
            <a:fld id="{85CDB55B-0572-4D35-86EB-111AB8CF3885}" type="datetime4">
              <a:rPr lang="en-US" smtClean="0"/>
              <a:t>May 8, 2024</a:t>
            </a:fld>
            <a:endParaRPr lang="en-US" dirty="0"/>
          </a:p>
        </p:txBody>
      </p:sp>
      <p:sp>
        <p:nvSpPr>
          <p:cNvPr id="6" name="Header Placeholder 5">
            <a:extLst>
              <a:ext uri="{FF2B5EF4-FFF2-40B4-BE49-F238E27FC236}">
                <a16:creationId xmlns:a16="http://schemas.microsoft.com/office/drawing/2014/main" id="{F0C30532-0977-4EA3-DDAB-2AB79E2670B7}"/>
              </a:ext>
            </a:extLst>
          </p:cNvPr>
          <p:cNvSpPr>
            <a:spLocks noGrp="1"/>
          </p:cNvSpPr>
          <p:nvPr>
            <p:ph type="hdr" sz="quarter"/>
          </p:nvPr>
        </p:nvSpPr>
        <p:spPr/>
        <p:txBody>
          <a:bodyPr/>
          <a:lstStyle/>
          <a:p>
            <a:r>
              <a:rPr lang="fr-FR" dirty="0"/>
              <a:t>GWP 4029-20-00 MAC #1 Notes Pages</a:t>
            </a:r>
            <a:endParaRPr lang="en-US" dirty="0"/>
          </a:p>
        </p:txBody>
      </p:sp>
    </p:spTree>
    <p:extLst>
      <p:ext uri="{BB962C8B-B14F-4D97-AF65-F5344CB8AC3E}">
        <p14:creationId xmlns:p14="http://schemas.microsoft.com/office/powerpoint/2010/main" val="37373122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3638512">
              <a:defRPr/>
            </a:pPr>
            <a:endParaRPr lang="en-CA" sz="1000" dirty="0"/>
          </a:p>
        </p:txBody>
      </p:sp>
      <p:sp>
        <p:nvSpPr>
          <p:cNvPr id="4" name="Slide Number Placeholder 3"/>
          <p:cNvSpPr>
            <a:spLocks noGrp="1"/>
          </p:cNvSpPr>
          <p:nvPr>
            <p:ph type="sldNum" sz="quarter" idx="5"/>
          </p:nvPr>
        </p:nvSpPr>
        <p:spPr/>
        <p:txBody>
          <a:bodyPr/>
          <a:lstStyle/>
          <a:p>
            <a:fld id="{364A5017-10DF-4DF1-A011-AE5407C06069}" type="slidenum">
              <a:rPr lang="en-US" smtClean="0"/>
              <a:t>2</a:t>
            </a:fld>
            <a:endParaRPr lang="en-US" dirty="0"/>
          </a:p>
        </p:txBody>
      </p:sp>
      <p:sp>
        <p:nvSpPr>
          <p:cNvPr id="5" name="Date Placeholder 4">
            <a:extLst>
              <a:ext uri="{FF2B5EF4-FFF2-40B4-BE49-F238E27FC236}">
                <a16:creationId xmlns:a16="http://schemas.microsoft.com/office/drawing/2014/main" id="{3CAE26DC-70C6-70A3-30F9-1D834346AFF5}"/>
              </a:ext>
            </a:extLst>
          </p:cNvPr>
          <p:cNvSpPr>
            <a:spLocks noGrp="1"/>
          </p:cNvSpPr>
          <p:nvPr>
            <p:ph type="dt" idx="1"/>
          </p:nvPr>
        </p:nvSpPr>
        <p:spPr/>
        <p:txBody>
          <a:bodyPr/>
          <a:lstStyle/>
          <a:p>
            <a:fld id="{C37A9FE3-3CEB-49FE-A7EE-0C075E288E29}" type="datetime4">
              <a:rPr lang="en-US" smtClean="0"/>
              <a:t>May 8, 2024</a:t>
            </a:fld>
            <a:endParaRPr lang="en-US" dirty="0"/>
          </a:p>
        </p:txBody>
      </p:sp>
      <p:sp>
        <p:nvSpPr>
          <p:cNvPr id="6" name="Header Placeholder 5">
            <a:extLst>
              <a:ext uri="{FF2B5EF4-FFF2-40B4-BE49-F238E27FC236}">
                <a16:creationId xmlns:a16="http://schemas.microsoft.com/office/drawing/2014/main" id="{8B2E668F-6F3B-8AD7-19C2-6EEDB1504AB5}"/>
              </a:ext>
            </a:extLst>
          </p:cNvPr>
          <p:cNvSpPr>
            <a:spLocks noGrp="1"/>
          </p:cNvSpPr>
          <p:nvPr>
            <p:ph type="hdr" sz="quarter"/>
          </p:nvPr>
        </p:nvSpPr>
        <p:spPr/>
        <p:txBody>
          <a:bodyPr/>
          <a:lstStyle/>
          <a:p>
            <a:r>
              <a:rPr lang="fr-FR" dirty="0"/>
              <a:t>GWP 4029-20-00 MAC #1 Notes Pages</a:t>
            </a:r>
            <a:endParaRPr lang="en-US" dirty="0"/>
          </a:p>
        </p:txBody>
      </p:sp>
    </p:spTree>
    <p:extLst>
      <p:ext uri="{BB962C8B-B14F-4D97-AF65-F5344CB8AC3E}">
        <p14:creationId xmlns:p14="http://schemas.microsoft.com/office/powerpoint/2010/main" val="17474570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3638512">
              <a:defRPr/>
            </a:pPr>
            <a:endParaRPr lang="en-CA" dirty="0"/>
          </a:p>
        </p:txBody>
      </p:sp>
      <p:sp>
        <p:nvSpPr>
          <p:cNvPr id="4" name="Slide Number Placeholder 3"/>
          <p:cNvSpPr>
            <a:spLocks noGrp="1"/>
          </p:cNvSpPr>
          <p:nvPr>
            <p:ph type="sldNum" sz="quarter" idx="5"/>
          </p:nvPr>
        </p:nvSpPr>
        <p:spPr/>
        <p:txBody>
          <a:bodyPr/>
          <a:lstStyle/>
          <a:p>
            <a:fld id="{364A5017-10DF-4DF1-A011-AE5407C06069}" type="slidenum">
              <a:rPr lang="en-US" smtClean="0"/>
              <a:t>20</a:t>
            </a:fld>
            <a:endParaRPr lang="en-US" dirty="0"/>
          </a:p>
        </p:txBody>
      </p:sp>
      <p:sp>
        <p:nvSpPr>
          <p:cNvPr id="5" name="Date Placeholder 4">
            <a:extLst>
              <a:ext uri="{FF2B5EF4-FFF2-40B4-BE49-F238E27FC236}">
                <a16:creationId xmlns:a16="http://schemas.microsoft.com/office/drawing/2014/main" id="{670BB12C-592C-C31F-D5C7-D56074D8A44C}"/>
              </a:ext>
            </a:extLst>
          </p:cNvPr>
          <p:cNvSpPr>
            <a:spLocks noGrp="1"/>
          </p:cNvSpPr>
          <p:nvPr>
            <p:ph type="dt" idx="1"/>
          </p:nvPr>
        </p:nvSpPr>
        <p:spPr/>
        <p:txBody>
          <a:bodyPr/>
          <a:lstStyle/>
          <a:p>
            <a:fld id="{F1B08418-B9A2-4D87-B577-8F267651BD73}" type="datetime4">
              <a:rPr lang="en-US" smtClean="0"/>
              <a:t>May 8, 2024</a:t>
            </a:fld>
            <a:endParaRPr lang="en-US" dirty="0"/>
          </a:p>
        </p:txBody>
      </p:sp>
      <p:sp>
        <p:nvSpPr>
          <p:cNvPr id="6" name="Header Placeholder 5">
            <a:extLst>
              <a:ext uri="{FF2B5EF4-FFF2-40B4-BE49-F238E27FC236}">
                <a16:creationId xmlns:a16="http://schemas.microsoft.com/office/drawing/2014/main" id="{36B65D1E-947C-02CE-D186-327E8655DE50}"/>
              </a:ext>
            </a:extLst>
          </p:cNvPr>
          <p:cNvSpPr>
            <a:spLocks noGrp="1"/>
          </p:cNvSpPr>
          <p:nvPr>
            <p:ph type="hdr" sz="quarter"/>
          </p:nvPr>
        </p:nvSpPr>
        <p:spPr/>
        <p:txBody>
          <a:bodyPr/>
          <a:lstStyle/>
          <a:p>
            <a:r>
              <a:rPr lang="fr-FR" dirty="0"/>
              <a:t>GWP 4029-20-00 MAC #1 Notes Pages</a:t>
            </a:r>
            <a:endParaRPr lang="en-US" dirty="0"/>
          </a:p>
        </p:txBody>
      </p:sp>
    </p:spTree>
    <p:extLst>
      <p:ext uri="{BB962C8B-B14F-4D97-AF65-F5344CB8AC3E}">
        <p14:creationId xmlns:p14="http://schemas.microsoft.com/office/powerpoint/2010/main" val="34978870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3638512">
              <a:defRPr/>
            </a:pPr>
            <a:endParaRPr lang="en-CA" dirty="0"/>
          </a:p>
        </p:txBody>
      </p:sp>
      <p:sp>
        <p:nvSpPr>
          <p:cNvPr id="4" name="Slide Number Placeholder 3"/>
          <p:cNvSpPr>
            <a:spLocks noGrp="1"/>
          </p:cNvSpPr>
          <p:nvPr>
            <p:ph type="sldNum" sz="quarter" idx="5"/>
          </p:nvPr>
        </p:nvSpPr>
        <p:spPr/>
        <p:txBody>
          <a:bodyPr/>
          <a:lstStyle/>
          <a:p>
            <a:fld id="{364A5017-10DF-4DF1-A011-AE5407C06069}" type="slidenum">
              <a:rPr lang="en-US" smtClean="0"/>
              <a:t>21</a:t>
            </a:fld>
            <a:endParaRPr lang="en-US" dirty="0"/>
          </a:p>
        </p:txBody>
      </p:sp>
      <p:sp>
        <p:nvSpPr>
          <p:cNvPr id="5" name="Date Placeholder 4">
            <a:extLst>
              <a:ext uri="{FF2B5EF4-FFF2-40B4-BE49-F238E27FC236}">
                <a16:creationId xmlns:a16="http://schemas.microsoft.com/office/drawing/2014/main" id="{220608D8-89BA-E35B-7417-4893CFDBC803}"/>
              </a:ext>
            </a:extLst>
          </p:cNvPr>
          <p:cNvSpPr>
            <a:spLocks noGrp="1"/>
          </p:cNvSpPr>
          <p:nvPr>
            <p:ph type="dt" idx="1"/>
          </p:nvPr>
        </p:nvSpPr>
        <p:spPr/>
        <p:txBody>
          <a:bodyPr/>
          <a:lstStyle/>
          <a:p>
            <a:fld id="{3BB91758-DBFB-4930-9B5F-CC8A3C7F3CFE}" type="datetime4">
              <a:rPr lang="en-US" smtClean="0"/>
              <a:t>May 8, 2024</a:t>
            </a:fld>
            <a:endParaRPr lang="en-US" dirty="0"/>
          </a:p>
        </p:txBody>
      </p:sp>
      <p:sp>
        <p:nvSpPr>
          <p:cNvPr id="6" name="Header Placeholder 5">
            <a:extLst>
              <a:ext uri="{FF2B5EF4-FFF2-40B4-BE49-F238E27FC236}">
                <a16:creationId xmlns:a16="http://schemas.microsoft.com/office/drawing/2014/main" id="{59AE7A67-844F-A5A9-21FA-BA1A6318AE0E}"/>
              </a:ext>
            </a:extLst>
          </p:cNvPr>
          <p:cNvSpPr>
            <a:spLocks noGrp="1"/>
          </p:cNvSpPr>
          <p:nvPr>
            <p:ph type="hdr" sz="quarter"/>
          </p:nvPr>
        </p:nvSpPr>
        <p:spPr/>
        <p:txBody>
          <a:bodyPr/>
          <a:lstStyle/>
          <a:p>
            <a:r>
              <a:rPr lang="fr-FR" dirty="0"/>
              <a:t>GWP 4029-20-00 MAC #1 Notes Pages</a:t>
            </a:r>
            <a:endParaRPr lang="en-US" dirty="0"/>
          </a:p>
        </p:txBody>
      </p:sp>
    </p:spTree>
    <p:extLst>
      <p:ext uri="{BB962C8B-B14F-4D97-AF65-F5344CB8AC3E}">
        <p14:creationId xmlns:p14="http://schemas.microsoft.com/office/powerpoint/2010/main" val="2501666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3638512">
              <a:defRPr/>
            </a:pPr>
            <a:endParaRPr lang="en-CA" dirty="0"/>
          </a:p>
        </p:txBody>
      </p:sp>
      <p:sp>
        <p:nvSpPr>
          <p:cNvPr id="4" name="Slide Number Placeholder 3"/>
          <p:cNvSpPr>
            <a:spLocks noGrp="1"/>
          </p:cNvSpPr>
          <p:nvPr>
            <p:ph type="sldNum" sz="quarter" idx="5"/>
          </p:nvPr>
        </p:nvSpPr>
        <p:spPr/>
        <p:txBody>
          <a:bodyPr/>
          <a:lstStyle/>
          <a:p>
            <a:fld id="{364A5017-10DF-4DF1-A011-AE5407C06069}" type="slidenum">
              <a:rPr lang="en-US" smtClean="0"/>
              <a:t>22</a:t>
            </a:fld>
            <a:endParaRPr lang="en-US" dirty="0"/>
          </a:p>
        </p:txBody>
      </p:sp>
      <p:sp>
        <p:nvSpPr>
          <p:cNvPr id="5" name="Date Placeholder 4">
            <a:extLst>
              <a:ext uri="{FF2B5EF4-FFF2-40B4-BE49-F238E27FC236}">
                <a16:creationId xmlns:a16="http://schemas.microsoft.com/office/drawing/2014/main" id="{BD87EC3D-AE10-411B-535B-2842F9D6A08B}"/>
              </a:ext>
            </a:extLst>
          </p:cNvPr>
          <p:cNvSpPr>
            <a:spLocks noGrp="1"/>
          </p:cNvSpPr>
          <p:nvPr>
            <p:ph type="dt" idx="1"/>
          </p:nvPr>
        </p:nvSpPr>
        <p:spPr/>
        <p:txBody>
          <a:bodyPr/>
          <a:lstStyle/>
          <a:p>
            <a:fld id="{2F0A9CF8-955D-45E7-A63A-C2C971036133}" type="datetime4">
              <a:rPr lang="en-US" smtClean="0"/>
              <a:t>May 8, 2024</a:t>
            </a:fld>
            <a:endParaRPr lang="en-US" dirty="0"/>
          </a:p>
        </p:txBody>
      </p:sp>
      <p:sp>
        <p:nvSpPr>
          <p:cNvPr id="6" name="Header Placeholder 5">
            <a:extLst>
              <a:ext uri="{FF2B5EF4-FFF2-40B4-BE49-F238E27FC236}">
                <a16:creationId xmlns:a16="http://schemas.microsoft.com/office/drawing/2014/main" id="{BB3332FE-F359-2C3F-6CB1-999644C44ADE}"/>
              </a:ext>
            </a:extLst>
          </p:cNvPr>
          <p:cNvSpPr>
            <a:spLocks noGrp="1"/>
          </p:cNvSpPr>
          <p:nvPr>
            <p:ph type="hdr" sz="quarter"/>
          </p:nvPr>
        </p:nvSpPr>
        <p:spPr/>
        <p:txBody>
          <a:bodyPr/>
          <a:lstStyle/>
          <a:p>
            <a:r>
              <a:rPr lang="fr-FR" dirty="0"/>
              <a:t>GWP 4029-20-00 MAC #1 Notes Pages</a:t>
            </a:r>
            <a:endParaRPr lang="en-US" dirty="0"/>
          </a:p>
        </p:txBody>
      </p:sp>
    </p:spTree>
    <p:extLst>
      <p:ext uri="{BB962C8B-B14F-4D97-AF65-F5344CB8AC3E}">
        <p14:creationId xmlns:p14="http://schemas.microsoft.com/office/powerpoint/2010/main" val="3804010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3638512">
              <a:defRPr/>
            </a:pPr>
            <a:endParaRPr lang="en-CA" dirty="0"/>
          </a:p>
        </p:txBody>
      </p:sp>
      <p:sp>
        <p:nvSpPr>
          <p:cNvPr id="4" name="Slide Number Placeholder 3"/>
          <p:cNvSpPr>
            <a:spLocks noGrp="1"/>
          </p:cNvSpPr>
          <p:nvPr>
            <p:ph type="sldNum" sz="quarter" idx="5"/>
          </p:nvPr>
        </p:nvSpPr>
        <p:spPr/>
        <p:txBody>
          <a:bodyPr/>
          <a:lstStyle/>
          <a:p>
            <a:fld id="{364A5017-10DF-4DF1-A011-AE5407C06069}" type="slidenum">
              <a:rPr lang="en-US" smtClean="0"/>
              <a:t>23</a:t>
            </a:fld>
            <a:endParaRPr lang="en-US" dirty="0"/>
          </a:p>
        </p:txBody>
      </p:sp>
      <p:sp>
        <p:nvSpPr>
          <p:cNvPr id="5" name="Date Placeholder 4">
            <a:extLst>
              <a:ext uri="{FF2B5EF4-FFF2-40B4-BE49-F238E27FC236}">
                <a16:creationId xmlns:a16="http://schemas.microsoft.com/office/drawing/2014/main" id="{8F965788-50B8-DFBE-A38B-DAF076099125}"/>
              </a:ext>
            </a:extLst>
          </p:cNvPr>
          <p:cNvSpPr>
            <a:spLocks noGrp="1"/>
          </p:cNvSpPr>
          <p:nvPr>
            <p:ph type="dt" idx="1"/>
          </p:nvPr>
        </p:nvSpPr>
        <p:spPr/>
        <p:txBody>
          <a:bodyPr/>
          <a:lstStyle/>
          <a:p>
            <a:fld id="{B30677B9-A40E-4F45-94BA-3718541DE25D}" type="datetime4">
              <a:rPr lang="en-US" smtClean="0"/>
              <a:t>May 8, 2024</a:t>
            </a:fld>
            <a:endParaRPr lang="en-US" dirty="0"/>
          </a:p>
        </p:txBody>
      </p:sp>
      <p:sp>
        <p:nvSpPr>
          <p:cNvPr id="6" name="Header Placeholder 5">
            <a:extLst>
              <a:ext uri="{FF2B5EF4-FFF2-40B4-BE49-F238E27FC236}">
                <a16:creationId xmlns:a16="http://schemas.microsoft.com/office/drawing/2014/main" id="{214C9E7F-D11C-9132-D89B-CFB73AE5FDCF}"/>
              </a:ext>
            </a:extLst>
          </p:cNvPr>
          <p:cNvSpPr>
            <a:spLocks noGrp="1"/>
          </p:cNvSpPr>
          <p:nvPr>
            <p:ph type="hdr" sz="quarter"/>
          </p:nvPr>
        </p:nvSpPr>
        <p:spPr/>
        <p:txBody>
          <a:bodyPr/>
          <a:lstStyle/>
          <a:p>
            <a:r>
              <a:rPr lang="fr-FR" dirty="0"/>
              <a:t>GWP 4029-20-00 MAC #1 Notes Pages</a:t>
            </a:r>
            <a:endParaRPr lang="en-US" dirty="0"/>
          </a:p>
        </p:txBody>
      </p:sp>
    </p:spTree>
    <p:extLst>
      <p:ext uri="{BB962C8B-B14F-4D97-AF65-F5344CB8AC3E}">
        <p14:creationId xmlns:p14="http://schemas.microsoft.com/office/powerpoint/2010/main" val="33773880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64A5017-10DF-4DF1-A011-AE5407C06069}" type="slidenum">
              <a:rPr lang="en-US" smtClean="0"/>
              <a:t>24</a:t>
            </a:fld>
            <a:endParaRPr lang="en-US" dirty="0"/>
          </a:p>
        </p:txBody>
      </p:sp>
      <p:sp>
        <p:nvSpPr>
          <p:cNvPr id="5" name="Date Placeholder 4">
            <a:extLst>
              <a:ext uri="{FF2B5EF4-FFF2-40B4-BE49-F238E27FC236}">
                <a16:creationId xmlns:a16="http://schemas.microsoft.com/office/drawing/2014/main" id="{CEA4F07F-4CF5-2EBD-0376-69375D686340}"/>
              </a:ext>
            </a:extLst>
          </p:cNvPr>
          <p:cNvSpPr>
            <a:spLocks noGrp="1"/>
          </p:cNvSpPr>
          <p:nvPr>
            <p:ph type="dt" idx="1"/>
          </p:nvPr>
        </p:nvSpPr>
        <p:spPr/>
        <p:txBody>
          <a:bodyPr/>
          <a:lstStyle/>
          <a:p>
            <a:fld id="{C4AA9566-8F1C-48D8-8A8A-41EDDFD07AB7}" type="datetime4">
              <a:rPr lang="en-US" smtClean="0"/>
              <a:t>May 8, 2024</a:t>
            </a:fld>
            <a:endParaRPr lang="en-US" dirty="0"/>
          </a:p>
        </p:txBody>
      </p:sp>
      <p:sp>
        <p:nvSpPr>
          <p:cNvPr id="6" name="Header Placeholder 5">
            <a:extLst>
              <a:ext uri="{FF2B5EF4-FFF2-40B4-BE49-F238E27FC236}">
                <a16:creationId xmlns:a16="http://schemas.microsoft.com/office/drawing/2014/main" id="{370735EB-F062-E7DC-6D26-7E39A4C8C577}"/>
              </a:ext>
            </a:extLst>
          </p:cNvPr>
          <p:cNvSpPr>
            <a:spLocks noGrp="1"/>
          </p:cNvSpPr>
          <p:nvPr>
            <p:ph type="hdr" sz="quarter"/>
          </p:nvPr>
        </p:nvSpPr>
        <p:spPr/>
        <p:txBody>
          <a:bodyPr/>
          <a:lstStyle/>
          <a:p>
            <a:r>
              <a:rPr lang="fr-FR" dirty="0"/>
              <a:t>GWP 4029-20-00 MAC #1 Notes Pages</a:t>
            </a:r>
            <a:endParaRPr lang="en-US" dirty="0"/>
          </a:p>
        </p:txBody>
      </p:sp>
    </p:spTree>
    <p:extLst>
      <p:ext uri="{BB962C8B-B14F-4D97-AF65-F5344CB8AC3E}">
        <p14:creationId xmlns:p14="http://schemas.microsoft.com/office/powerpoint/2010/main" val="22674443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F0E51E-A297-421E-7803-371DE53825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95DB97-1438-38C9-947E-CA48D2E645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8AACFE-E073-20AF-6A35-1C45AD82C611}"/>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C01ED9A9-FCCF-A524-3F87-67DDD95ACD9D}"/>
              </a:ext>
            </a:extLst>
          </p:cNvPr>
          <p:cNvSpPr>
            <a:spLocks noGrp="1"/>
          </p:cNvSpPr>
          <p:nvPr>
            <p:ph type="sldNum" sz="quarter" idx="5"/>
          </p:nvPr>
        </p:nvSpPr>
        <p:spPr/>
        <p:txBody>
          <a:bodyPr/>
          <a:lstStyle/>
          <a:p>
            <a:fld id="{364A5017-10DF-4DF1-A011-AE5407C06069}" type="slidenum">
              <a:rPr lang="en-US" smtClean="0"/>
              <a:t>25</a:t>
            </a:fld>
            <a:endParaRPr lang="en-US" dirty="0"/>
          </a:p>
        </p:txBody>
      </p:sp>
      <p:sp>
        <p:nvSpPr>
          <p:cNvPr id="5" name="Date Placeholder 4">
            <a:extLst>
              <a:ext uri="{FF2B5EF4-FFF2-40B4-BE49-F238E27FC236}">
                <a16:creationId xmlns:a16="http://schemas.microsoft.com/office/drawing/2014/main" id="{570DE96D-82E2-46D6-E62E-25C1DAC1856F}"/>
              </a:ext>
            </a:extLst>
          </p:cNvPr>
          <p:cNvSpPr>
            <a:spLocks noGrp="1"/>
          </p:cNvSpPr>
          <p:nvPr>
            <p:ph type="dt" idx="1"/>
          </p:nvPr>
        </p:nvSpPr>
        <p:spPr/>
        <p:txBody>
          <a:bodyPr/>
          <a:lstStyle/>
          <a:p>
            <a:fld id="{225F8144-7D22-4A49-8FCB-09389AF9EF42}" type="datetime4">
              <a:rPr lang="en-US" smtClean="0"/>
              <a:t>May 8, 2024</a:t>
            </a:fld>
            <a:endParaRPr lang="en-US" dirty="0"/>
          </a:p>
        </p:txBody>
      </p:sp>
      <p:sp>
        <p:nvSpPr>
          <p:cNvPr id="6" name="Header Placeholder 5">
            <a:extLst>
              <a:ext uri="{FF2B5EF4-FFF2-40B4-BE49-F238E27FC236}">
                <a16:creationId xmlns:a16="http://schemas.microsoft.com/office/drawing/2014/main" id="{30BF709F-5052-FA12-1AE9-E9839646B921}"/>
              </a:ext>
            </a:extLst>
          </p:cNvPr>
          <p:cNvSpPr>
            <a:spLocks noGrp="1"/>
          </p:cNvSpPr>
          <p:nvPr>
            <p:ph type="hdr" sz="quarter"/>
          </p:nvPr>
        </p:nvSpPr>
        <p:spPr/>
        <p:txBody>
          <a:bodyPr/>
          <a:lstStyle/>
          <a:p>
            <a:r>
              <a:rPr lang="fr-FR" dirty="0"/>
              <a:t>GWP 4029-20-00 MAC #1 Notes Pages</a:t>
            </a:r>
            <a:endParaRPr lang="en-US" dirty="0"/>
          </a:p>
        </p:txBody>
      </p:sp>
    </p:spTree>
    <p:extLst>
      <p:ext uri="{BB962C8B-B14F-4D97-AF65-F5344CB8AC3E}">
        <p14:creationId xmlns:p14="http://schemas.microsoft.com/office/powerpoint/2010/main" val="3192772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000" dirty="0"/>
          </a:p>
        </p:txBody>
      </p:sp>
      <p:sp>
        <p:nvSpPr>
          <p:cNvPr id="4" name="Slide Number Placeholder 3"/>
          <p:cNvSpPr>
            <a:spLocks noGrp="1"/>
          </p:cNvSpPr>
          <p:nvPr>
            <p:ph type="sldNum" sz="quarter" idx="5"/>
          </p:nvPr>
        </p:nvSpPr>
        <p:spPr/>
        <p:txBody>
          <a:bodyPr/>
          <a:lstStyle/>
          <a:p>
            <a:fld id="{364A5017-10DF-4DF1-A011-AE5407C06069}" type="slidenum">
              <a:rPr lang="en-US" smtClean="0"/>
              <a:t>3</a:t>
            </a:fld>
            <a:endParaRPr lang="en-US" dirty="0"/>
          </a:p>
        </p:txBody>
      </p:sp>
      <p:sp>
        <p:nvSpPr>
          <p:cNvPr id="5" name="Date Placeholder 4">
            <a:extLst>
              <a:ext uri="{FF2B5EF4-FFF2-40B4-BE49-F238E27FC236}">
                <a16:creationId xmlns:a16="http://schemas.microsoft.com/office/drawing/2014/main" id="{DB63FE5B-64DF-820F-B892-EFC71A620334}"/>
              </a:ext>
            </a:extLst>
          </p:cNvPr>
          <p:cNvSpPr>
            <a:spLocks noGrp="1"/>
          </p:cNvSpPr>
          <p:nvPr>
            <p:ph type="dt" idx="1"/>
          </p:nvPr>
        </p:nvSpPr>
        <p:spPr/>
        <p:txBody>
          <a:bodyPr/>
          <a:lstStyle/>
          <a:p>
            <a:fld id="{2655CF6B-40E9-45B9-80D0-E087A456EF72}" type="datetime4">
              <a:rPr lang="en-US" smtClean="0"/>
              <a:t>May 8, 2024</a:t>
            </a:fld>
            <a:endParaRPr lang="en-US" dirty="0"/>
          </a:p>
        </p:txBody>
      </p:sp>
      <p:sp>
        <p:nvSpPr>
          <p:cNvPr id="6" name="Header Placeholder 5">
            <a:extLst>
              <a:ext uri="{FF2B5EF4-FFF2-40B4-BE49-F238E27FC236}">
                <a16:creationId xmlns:a16="http://schemas.microsoft.com/office/drawing/2014/main" id="{B263C7FF-F2D5-1913-5007-731083E0293C}"/>
              </a:ext>
            </a:extLst>
          </p:cNvPr>
          <p:cNvSpPr>
            <a:spLocks noGrp="1"/>
          </p:cNvSpPr>
          <p:nvPr>
            <p:ph type="hdr" sz="quarter"/>
          </p:nvPr>
        </p:nvSpPr>
        <p:spPr/>
        <p:txBody>
          <a:bodyPr/>
          <a:lstStyle/>
          <a:p>
            <a:r>
              <a:rPr lang="fr-FR" dirty="0"/>
              <a:t>GWP 4029-20-00 MAC #1 Notes Pages</a:t>
            </a:r>
            <a:endParaRPr lang="en-US" dirty="0"/>
          </a:p>
        </p:txBody>
      </p:sp>
    </p:spTree>
    <p:extLst>
      <p:ext uri="{BB962C8B-B14F-4D97-AF65-F5344CB8AC3E}">
        <p14:creationId xmlns:p14="http://schemas.microsoft.com/office/powerpoint/2010/main" val="1278740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Header Placeholder 3"/>
          <p:cNvSpPr>
            <a:spLocks noGrp="1"/>
          </p:cNvSpPr>
          <p:nvPr>
            <p:ph type="hdr" sz="quarter"/>
          </p:nvPr>
        </p:nvSpPr>
        <p:spPr/>
        <p:txBody>
          <a:bodyPr/>
          <a:lstStyle/>
          <a:p>
            <a:r>
              <a:rPr lang="fr-FR"/>
              <a:t>GWP 4029-20-00 MAC #1 Notes Pages</a:t>
            </a:r>
            <a:endParaRPr lang="en-US" dirty="0"/>
          </a:p>
        </p:txBody>
      </p:sp>
      <p:sp>
        <p:nvSpPr>
          <p:cNvPr id="5" name="Date Placeholder 4"/>
          <p:cNvSpPr>
            <a:spLocks noGrp="1"/>
          </p:cNvSpPr>
          <p:nvPr>
            <p:ph type="dt" idx="1"/>
          </p:nvPr>
        </p:nvSpPr>
        <p:spPr/>
        <p:txBody>
          <a:bodyPr/>
          <a:lstStyle/>
          <a:p>
            <a:fld id="{4F29F77A-2130-4EB8-966C-E3501D3719F7}" type="datetime4">
              <a:rPr lang="en-US" smtClean="0"/>
              <a:t>May 8, 2024</a:t>
            </a:fld>
            <a:endParaRPr lang="en-US" dirty="0"/>
          </a:p>
        </p:txBody>
      </p:sp>
      <p:sp>
        <p:nvSpPr>
          <p:cNvPr id="6" name="Slide Number Placeholder 5"/>
          <p:cNvSpPr>
            <a:spLocks noGrp="1"/>
          </p:cNvSpPr>
          <p:nvPr>
            <p:ph type="sldNum" sz="quarter" idx="5"/>
          </p:nvPr>
        </p:nvSpPr>
        <p:spPr/>
        <p:txBody>
          <a:bodyPr/>
          <a:lstStyle/>
          <a:p>
            <a:fld id="{364A5017-10DF-4DF1-A011-AE5407C06069}" type="slidenum">
              <a:rPr lang="en-US" smtClean="0"/>
              <a:t>4</a:t>
            </a:fld>
            <a:endParaRPr lang="en-US" dirty="0"/>
          </a:p>
        </p:txBody>
      </p:sp>
    </p:spTree>
    <p:extLst>
      <p:ext uri="{BB962C8B-B14F-4D97-AF65-F5344CB8AC3E}">
        <p14:creationId xmlns:p14="http://schemas.microsoft.com/office/powerpoint/2010/main" val="20794710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000" dirty="0"/>
          </a:p>
        </p:txBody>
      </p:sp>
      <p:sp>
        <p:nvSpPr>
          <p:cNvPr id="4" name="Slide Number Placeholder 3"/>
          <p:cNvSpPr>
            <a:spLocks noGrp="1"/>
          </p:cNvSpPr>
          <p:nvPr>
            <p:ph type="sldNum" sz="quarter" idx="5"/>
          </p:nvPr>
        </p:nvSpPr>
        <p:spPr/>
        <p:txBody>
          <a:bodyPr/>
          <a:lstStyle/>
          <a:p>
            <a:fld id="{364A5017-10DF-4DF1-A011-AE5407C06069}" type="slidenum">
              <a:rPr lang="en-US" smtClean="0"/>
              <a:t>5</a:t>
            </a:fld>
            <a:endParaRPr lang="en-US" dirty="0"/>
          </a:p>
        </p:txBody>
      </p:sp>
      <p:sp>
        <p:nvSpPr>
          <p:cNvPr id="5" name="Date Placeholder 4">
            <a:extLst>
              <a:ext uri="{FF2B5EF4-FFF2-40B4-BE49-F238E27FC236}">
                <a16:creationId xmlns:a16="http://schemas.microsoft.com/office/drawing/2014/main" id="{B6604C46-C6CA-CE53-15D3-91C742E0C140}"/>
              </a:ext>
            </a:extLst>
          </p:cNvPr>
          <p:cNvSpPr>
            <a:spLocks noGrp="1"/>
          </p:cNvSpPr>
          <p:nvPr>
            <p:ph type="dt" idx="1"/>
          </p:nvPr>
        </p:nvSpPr>
        <p:spPr/>
        <p:txBody>
          <a:bodyPr/>
          <a:lstStyle/>
          <a:p>
            <a:fld id="{96C098D6-8055-4D4B-925B-4196110238B9}" type="datetime4">
              <a:rPr lang="en-US" smtClean="0"/>
              <a:t>May 8, 2024</a:t>
            </a:fld>
            <a:endParaRPr lang="en-US" dirty="0"/>
          </a:p>
        </p:txBody>
      </p:sp>
      <p:sp>
        <p:nvSpPr>
          <p:cNvPr id="6" name="Header Placeholder 5">
            <a:extLst>
              <a:ext uri="{FF2B5EF4-FFF2-40B4-BE49-F238E27FC236}">
                <a16:creationId xmlns:a16="http://schemas.microsoft.com/office/drawing/2014/main" id="{41B9460D-C077-A933-E1DB-E29178F80700}"/>
              </a:ext>
            </a:extLst>
          </p:cNvPr>
          <p:cNvSpPr>
            <a:spLocks noGrp="1"/>
          </p:cNvSpPr>
          <p:nvPr>
            <p:ph type="hdr" sz="quarter"/>
          </p:nvPr>
        </p:nvSpPr>
        <p:spPr/>
        <p:txBody>
          <a:bodyPr/>
          <a:lstStyle/>
          <a:p>
            <a:r>
              <a:rPr lang="fr-FR" dirty="0"/>
              <a:t>GWP 4029-20-00 MAC #1 Notes Pages</a:t>
            </a:r>
            <a:endParaRPr lang="en-US" dirty="0"/>
          </a:p>
        </p:txBody>
      </p:sp>
    </p:spTree>
    <p:extLst>
      <p:ext uri="{BB962C8B-B14F-4D97-AF65-F5344CB8AC3E}">
        <p14:creationId xmlns:p14="http://schemas.microsoft.com/office/powerpoint/2010/main" val="29095471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64A5017-10DF-4DF1-A011-AE5407C06069}" type="slidenum">
              <a:rPr lang="en-US" smtClean="0"/>
              <a:t>6</a:t>
            </a:fld>
            <a:endParaRPr lang="en-US" dirty="0"/>
          </a:p>
        </p:txBody>
      </p:sp>
      <p:sp>
        <p:nvSpPr>
          <p:cNvPr id="5" name="Date Placeholder 4">
            <a:extLst>
              <a:ext uri="{FF2B5EF4-FFF2-40B4-BE49-F238E27FC236}">
                <a16:creationId xmlns:a16="http://schemas.microsoft.com/office/drawing/2014/main" id="{3409B12B-BCD3-6686-C9C5-FD884968D82E}"/>
              </a:ext>
            </a:extLst>
          </p:cNvPr>
          <p:cNvSpPr>
            <a:spLocks noGrp="1"/>
          </p:cNvSpPr>
          <p:nvPr>
            <p:ph type="dt" idx="1"/>
          </p:nvPr>
        </p:nvSpPr>
        <p:spPr/>
        <p:txBody>
          <a:bodyPr/>
          <a:lstStyle/>
          <a:p>
            <a:fld id="{13C9219F-2E96-4C9A-B66F-2F05E74AF94C}" type="datetime4">
              <a:rPr lang="en-US" smtClean="0"/>
              <a:t>May 8, 2024</a:t>
            </a:fld>
            <a:endParaRPr lang="en-US" dirty="0"/>
          </a:p>
        </p:txBody>
      </p:sp>
      <p:sp>
        <p:nvSpPr>
          <p:cNvPr id="6" name="Header Placeholder 5">
            <a:extLst>
              <a:ext uri="{FF2B5EF4-FFF2-40B4-BE49-F238E27FC236}">
                <a16:creationId xmlns:a16="http://schemas.microsoft.com/office/drawing/2014/main" id="{C7FF5136-E0A3-91FE-590F-98E525159F6B}"/>
              </a:ext>
            </a:extLst>
          </p:cNvPr>
          <p:cNvSpPr>
            <a:spLocks noGrp="1"/>
          </p:cNvSpPr>
          <p:nvPr>
            <p:ph type="hdr" sz="quarter"/>
          </p:nvPr>
        </p:nvSpPr>
        <p:spPr/>
        <p:txBody>
          <a:bodyPr/>
          <a:lstStyle/>
          <a:p>
            <a:r>
              <a:rPr lang="fr-FR" dirty="0"/>
              <a:t>GWP 4029-20-00 MAC #1 Notes Pages</a:t>
            </a:r>
            <a:endParaRPr lang="en-US" dirty="0"/>
          </a:p>
        </p:txBody>
      </p:sp>
    </p:spTree>
    <p:extLst>
      <p:ext uri="{BB962C8B-B14F-4D97-AF65-F5344CB8AC3E}">
        <p14:creationId xmlns:p14="http://schemas.microsoft.com/office/powerpoint/2010/main" val="3215136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64A5017-10DF-4DF1-A011-AE5407C06069}" type="slidenum">
              <a:rPr lang="en-US" smtClean="0"/>
              <a:t>7</a:t>
            </a:fld>
            <a:endParaRPr lang="en-US" dirty="0"/>
          </a:p>
        </p:txBody>
      </p:sp>
      <p:sp>
        <p:nvSpPr>
          <p:cNvPr id="5" name="Date Placeholder 4">
            <a:extLst>
              <a:ext uri="{FF2B5EF4-FFF2-40B4-BE49-F238E27FC236}">
                <a16:creationId xmlns:a16="http://schemas.microsoft.com/office/drawing/2014/main" id="{F549608C-7AD4-7686-0253-C49348A0CBBE}"/>
              </a:ext>
            </a:extLst>
          </p:cNvPr>
          <p:cNvSpPr>
            <a:spLocks noGrp="1"/>
          </p:cNvSpPr>
          <p:nvPr>
            <p:ph type="dt" idx="1"/>
          </p:nvPr>
        </p:nvSpPr>
        <p:spPr/>
        <p:txBody>
          <a:bodyPr/>
          <a:lstStyle/>
          <a:p>
            <a:fld id="{E108EA85-6339-4944-B8EE-F611F3258837}" type="datetime4">
              <a:rPr lang="en-US" smtClean="0"/>
              <a:t>May 8, 2024</a:t>
            </a:fld>
            <a:endParaRPr lang="en-US" dirty="0"/>
          </a:p>
        </p:txBody>
      </p:sp>
      <p:sp>
        <p:nvSpPr>
          <p:cNvPr id="6" name="Header Placeholder 5">
            <a:extLst>
              <a:ext uri="{FF2B5EF4-FFF2-40B4-BE49-F238E27FC236}">
                <a16:creationId xmlns:a16="http://schemas.microsoft.com/office/drawing/2014/main" id="{B4E637D3-CA67-F97E-9CA5-587520E25883}"/>
              </a:ext>
            </a:extLst>
          </p:cNvPr>
          <p:cNvSpPr>
            <a:spLocks noGrp="1"/>
          </p:cNvSpPr>
          <p:nvPr>
            <p:ph type="hdr" sz="quarter"/>
          </p:nvPr>
        </p:nvSpPr>
        <p:spPr/>
        <p:txBody>
          <a:bodyPr/>
          <a:lstStyle/>
          <a:p>
            <a:r>
              <a:rPr lang="fr-FR" dirty="0"/>
              <a:t>GWP 4029-20-00 MAC #1 Notes Pages</a:t>
            </a:r>
            <a:endParaRPr lang="en-US" dirty="0"/>
          </a:p>
        </p:txBody>
      </p:sp>
    </p:spTree>
    <p:extLst>
      <p:ext uri="{BB962C8B-B14F-4D97-AF65-F5344CB8AC3E}">
        <p14:creationId xmlns:p14="http://schemas.microsoft.com/office/powerpoint/2010/main" val="12825598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364A5017-10DF-4DF1-A011-AE5407C06069}" type="slidenum">
              <a:rPr lang="en-US" smtClean="0"/>
              <a:t>8</a:t>
            </a:fld>
            <a:endParaRPr lang="en-US" dirty="0"/>
          </a:p>
        </p:txBody>
      </p:sp>
      <p:sp>
        <p:nvSpPr>
          <p:cNvPr id="5" name="Date Placeholder 4">
            <a:extLst>
              <a:ext uri="{FF2B5EF4-FFF2-40B4-BE49-F238E27FC236}">
                <a16:creationId xmlns:a16="http://schemas.microsoft.com/office/drawing/2014/main" id="{6BEC543C-5AEE-CDBB-D7A7-70E4A1B4A849}"/>
              </a:ext>
            </a:extLst>
          </p:cNvPr>
          <p:cNvSpPr>
            <a:spLocks noGrp="1"/>
          </p:cNvSpPr>
          <p:nvPr>
            <p:ph type="dt" idx="1"/>
          </p:nvPr>
        </p:nvSpPr>
        <p:spPr/>
        <p:txBody>
          <a:bodyPr/>
          <a:lstStyle/>
          <a:p>
            <a:fld id="{9E5EF4F2-DC0C-4264-9C2A-FA73800FF7FD}" type="datetime4">
              <a:rPr lang="en-US" smtClean="0"/>
              <a:t>May 8, 2024</a:t>
            </a:fld>
            <a:endParaRPr lang="en-US" dirty="0"/>
          </a:p>
        </p:txBody>
      </p:sp>
      <p:sp>
        <p:nvSpPr>
          <p:cNvPr id="6" name="Header Placeholder 5">
            <a:extLst>
              <a:ext uri="{FF2B5EF4-FFF2-40B4-BE49-F238E27FC236}">
                <a16:creationId xmlns:a16="http://schemas.microsoft.com/office/drawing/2014/main" id="{2AD10ACC-746B-3BF3-BCD0-7FA9D9E117C9}"/>
              </a:ext>
            </a:extLst>
          </p:cNvPr>
          <p:cNvSpPr>
            <a:spLocks noGrp="1"/>
          </p:cNvSpPr>
          <p:nvPr>
            <p:ph type="hdr" sz="quarter"/>
          </p:nvPr>
        </p:nvSpPr>
        <p:spPr/>
        <p:txBody>
          <a:bodyPr/>
          <a:lstStyle/>
          <a:p>
            <a:r>
              <a:rPr lang="fr-FR" dirty="0"/>
              <a:t>GWP 4029-20-00 MAC #1 Notes Pages</a:t>
            </a:r>
            <a:endParaRPr lang="en-US" dirty="0"/>
          </a:p>
        </p:txBody>
      </p:sp>
    </p:spTree>
    <p:extLst>
      <p:ext uri="{BB962C8B-B14F-4D97-AF65-F5344CB8AC3E}">
        <p14:creationId xmlns:p14="http://schemas.microsoft.com/office/powerpoint/2010/main" val="15713011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3638512">
              <a:defRPr/>
            </a:pPr>
            <a:endParaRPr lang="en-CA" dirty="0"/>
          </a:p>
        </p:txBody>
      </p:sp>
      <p:sp>
        <p:nvSpPr>
          <p:cNvPr id="4" name="Slide Number Placeholder 3"/>
          <p:cNvSpPr>
            <a:spLocks noGrp="1"/>
          </p:cNvSpPr>
          <p:nvPr>
            <p:ph type="sldNum" sz="quarter" idx="5"/>
          </p:nvPr>
        </p:nvSpPr>
        <p:spPr/>
        <p:txBody>
          <a:bodyPr/>
          <a:lstStyle/>
          <a:p>
            <a:fld id="{364A5017-10DF-4DF1-A011-AE5407C06069}" type="slidenum">
              <a:rPr lang="en-US" smtClean="0"/>
              <a:t>9</a:t>
            </a:fld>
            <a:endParaRPr lang="en-US" dirty="0"/>
          </a:p>
        </p:txBody>
      </p:sp>
      <p:sp>
        <p:nvSpPr>
          <p:cNvPr id="5" name="Date Placeholder 4">
            <a:extLst>
              <a:ext uri="{FF2B5EF4-FFF2-40B4-BE49-F238E27FC236}">
                <a16:creationId xmlns:a16="http://schemas.microsoft.com/office/drawing/2014/main" id="{AB6E0199-826A-359D-ED85-CA4C63910EF7}"/>
              </a:ext>
            </a:extLst>
          </p:cNvPr>
          <p:cNvSpPr>
            <a:spLocks noGrp="1"/>
          </p:cNvSpPr>
          <p:nvPr>
            <p:ph type="dt" idx="1"/>
          </p:nvPr>
        </p:nvSpPr>
        <p:spPr/>
        <p:txBody>
          <a:bodyPr/>
          <a:lstStyle/>
          <a:p>
            <a:fld id="{617A92A4-775F-46F6-9B95-11ED65FEB52A}" type="datetime4">
              <a:rPr lang="en-US" smtClean="0"/>
              <a:t>May 8, 2024</a:t>
            </a:fld>
            <a:endParaRPr lang="en-US" dirty="0"/>
          </a:p>
        </p:txBody>
      </p:sp>
      <p:sp>
        <p:nvSpPr>
          <p:cNvPr id="6" name="Header Placeholder 5">
            <a:extLst>
              <a:ext uri="{FF2B5EF4-FFF2-40B4-BE49-F238E27FC236}">
                <a16:creationId xmlns:a16="http://schemas.microsoft.com/office/drawing/2014/main" id="{FC353844-9A25-7EF4-7B3D-C672BC9DB5A6}"/>
              </a:ext>
            </a:extLst>
          </p:cNvPr>
          <p:cNvSpPr>
            <a:spLocks noGrp="1"/>
          </p:cNvSpPr>
          <p:nvPr>
            <p:ph type="hdr" sz="quarter"/>
          </p:nvPr>
        </p:nvSpPr>
        <p:spPr/>
        <p:txBody>
          <a:bodyPr/>
          <a:lstStyle/>
          <a:p>
            <a:r>
              <a:rPr lang="fr-FR" dirty="0"/>
              <a:t>GWP 4029-20-00 MAC #1 Notes Pages</a:t>
            </a:r>
            <a:endParaRPr lang="en-US" dirty="0"/>
          </a:p>
        </p:txBody>
      </p:sp>
    </p:spTree>
    <p:extLst>
      <p:ext uri="{BB962C8B-B14F-4D97-AF65-F5344CB8AC3E}">
        <p14:creationId xmlns:p14="http://schemas.microsoft.com/office/powerpoint/2010/main" val="31502175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194560" y="6583682"/>
            <a:ext cx="24871680" cy="4704080"/>
          </a:xfrm>
          <a:prstGeom prst="rect">
            <a:avLst/>
          </a:prstGeom>
        </p:spPr>
        <p:txBody>
          <a:bodyPr lIns="351309" tIns="175655" rIns="351309" bIns="175655"/>
          <a:lstStyle>
            <a:lvl1pPr>
              <a:defRPr>
                <a:solidFill>
                  <a:srgbClr val="002060"/>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4389120" y="12435840"/>
            <a:ext cx="20482560" cy="5608320"/>
          </a:xfrm>
          <a:prstGeom prst="rect">
            <a:avLst/>
          </a:prstGeom>
        </p:spPr>
        <p:txBody>
          <a:bodyPr lIns="351309" tIns="175655" rIns="351309" bIns="175655"/>
          <a:lstStyle>
            <a:lvl1pPr marL="0" indent="0" algn="ctr">
              <a:buNone/>
              <a:defRPr i="1">
                <a:solidFill>
                  <a:srgbClr val="002060"/>
                </a:solidFill>
              </a:defRPr>
            </a:lvl1pPr>
            <a:lvl2pPr marL="1561357" indent="0" algn="ctr">
              <a:buNone/>
              <a:defRPr>
                <a:solidFill>
                  <a:schemeClr val="tx1">
                    <a:tint val="75000"/>
                  </a:schemeClr>
                </a:solidFill>
              </a:defRPr>
            </a:lvl2pPr>
            <a:lvl3pPr marL="3122712" indent="0" algn="ctr">
              <a:buNone/>
              <a:defRPr>
                <a:solidFill>
                  <a:schemeClr val="tx1">
                    <a:tint val="75000"/>
                  </a:schemeClr>
                </a:solidFill>
              </a:defRPr>
            </a:lvl3pPr>
            <a:lvl4pPr marL="4684070" indent="0" algn="ctr">
              <a:buNone/>
              <a:defRPr>
                <a:solidFill>
                  <a:schemeClr val="tx1">
                    <a:tint val="75000"/>
                  </a:schemeClr>
                </a:solidFill>
              </a:defRPr>
            </a:lvl4pPr>
            <a:lvl5pPr marL="6245426" indent="0" algn="ctr">
              <a:buNone/>
              <a:defRPr>
                <a:solidFill>
                  <a:schemeClr val="tx1">
                    <a:tint val="75000"/>
                  </a:schemeClr>
                </a:solidFill>
              </a:defRPr>
            </a:lvl5pPr>
            <a:lvl6pPr marL="7806783" indent="0" algn="ctr">
              <a:buNone/>
              <a:defRPr>
                <a:solidFill>
                  <a:schemeClr val="tx1">
                    <a:tint val="75000"/>
                  </a:schemeClr>
                </a:solidFill>
              </a:defRPr>
            </a:lvl6pPr>
            <a:lvl7pPr marL="9368138" indent="0" algn="ctr">
              <a:buNone/>
              <a:defRPr>
                <a:solidFill>
                  <a:schemeClr val="tx1">
                    <a:tint val="75000"/>
                  </a:schemeClr>
                </a:solidFill>
              </a:defRPr>
            </a:lvl7pPr>
            <a:lvl8pPr marL="10929496" indent="0" algn="ctr">
              <a:buNone/>
              <a:defRPr>
                <a:solidFill>
                  <a:schemeClr val="tx1">
                    <a:tint val="75000"/>
                  </a:schemeClr>
                </a:solidFill>
              </a:defRPr>
            </a:lvl8pPr>
            <a:lvl9pPr marL="12490852"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5167366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D7448745-6487-36F2-44F6-708EF97FBE52}"/>
              </a:ext>
            </a:extLst>
          </p:cNvPr>
          <p:cNvSpPr>
            <a:spLocks noGrp="1"/>
          </p:cNvSpPr>
          <p:nvPr>
            <p:ph type="sldNum" sz="quarter" idx="10"/>
          </p:nvPr>
        </p:nvSpPr>
        <p:spPr>
          <a:xfrm>
            <a:off x="14576656" y="20238718"/>
            <a:ext cx="893233" cy="1168400"/>
          </a:xfrm>
        </p:spPr>
        <p:txBody>
          <a:bodyPr/>
          <a:lstStyle/>
          <a:p>
            <a:fld id="{1D0EB0AF-BBE9-46F9-BCF7-8F99A5DFC373}" type="slidenum">
              <a:rPr lang="en-US" smtClean="0"/>
              <a:pPr/>
              <a:t>‹#›</a:t>
            </a:fld>
            <a:endParaRPr lang="en-US" dirty="0"/>
          </a:p>
        </p:txBody>
      </p:sp>
    </p:spTree>
    <p:extLst>
      <p:ext uri="{BB962C8B-B14F-4D97-AF65-F5344CB8AC3E}">
        <p14:creationId xmlns:p14="http://schemas.microsoft.com/office/powerpoint/2010/main" val="1649841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BLUE Title Only">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136F821-F9C2-705E-6D5D-D4EB0B513588}"/>
              </a:ext>
            </a:extLst>
          </p:cNvPr>
          <p:cNvSpPr>
            <a:spLocks noGrp="1"/>
          </p:cNvSpPr>
          <p:nvPr>
            <p:ph type="sldNum" sz="quarter" idx="10"/>
          </p:nvPr>
        </p:nvSpPr>
        <p:spPr>
          <a:xfrm>
            <a:off x="14576656" y="20238718"/>
            <a:ext cx="893233" cy="1168400"/>
          </a:xfrm>
        </p:spPr>
        <p:txBody>
          <a:bodyPr/>
          <a:lstStyle/>
          <a:p>
            <a:fld id="{1D0EB0AF-BBE9-46F9-BCF7-8F99A5DFC373}" type="slidenum">
              <a:rPr lang="en-US" smtClean="0"/>
              <a:pPr/>
              <a:t>‹#›</a:t>
            </a:fld>
            <a:endParaRPr lang="en-US" dirty="0"/>
          </a:p>
        </p:txBody>
      </p:sp>
    </p:spTree>
    <p:extLst>
      <p:ext uri="{BB962C8B-B14F-4D97-AF65-F5344CB8AC3E}">
        <p14:creationId xmlns:p14="http://schemas.microsoft.com/office/powerpoint/2010/main" val="22336726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emf"/><Relationship Id="rId4"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theme" Target="../theme/theme2.xml"/><Relationship Id="rId7" Type="http://schemas.openxmlformats.org/officeDocument/2006/relationships/image" Target="../media/image7.jpe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6.jpeg"/><Relationship Id="rId11" Type="http://schemas.openxmlformats.org/officeDocument/2006/relationships/image" Target="../media/image10.png"/><Relationship Id="rId5" Type="http://schemas.openxmlformats.org/officeDocument/2006/relationships/image" Target="../media/image5.png"/><Relationship Id="rId10" Type="http://schemas.openxmlformats.org/officeDocument/2006/relationships/image" Target="../media/image3.png"/><Relationship Id="rId4" Type="http://schemas.openxmlformats.org/officeDocument/2006/relationships/image" Target="../media/image4.jpeg"/><Relationship Id="rId9" Type="http://schemas.openxmlformats.org/officeDocument/2006/relationships/image" Target="../media/image9.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20A19EC-0C75-492E-9E95-85E7CC6789CE}"/>
              </a:ext>
            </a:extLst>
          </p:cNvPr>
          <p:cNvPicPr>
            <a:picLocks noChangeAspect="1"/>
          </p:cNvPicPr>
          <p:nvPr userDrawn="1"/>
        </p:nvPicPr>
        <p:blipFill>
          <a:blip r:embed="rId3">
            <a:alphaModFix amt="23000"/>
            <a:extLst>
              <a:ext uri="{BEBA8EAE-BF5A-486C-A8C5-ECC9F3942E4B}">
                <a14:imgProps xmlns:a14="http://schemas.microsoft.com/office/drawing/2010/main">
                  <a14:imgLayer r:embed="rId4">
                    <a14:imgEffect>
                      <a14:colorTemperature colorTemp="11500"/>
                    </a14:imgEffect>
                    <a14:imgEffect>
                      <a14:saturation sat="0"/>
                    </a14:imgEffect>
                  </a14:imgLayer>
                </a14:imgProps>
              </a:ext>
              <a:ext uri="{28A0092B-C50C-407E-A947-70E740481C1C}">
                <a14:useLocalDpi xmlns:a14="http://schemas.microsoft.com/office/drawing/2010/main"/>
              </a:ext>
            </a:extLst>
          </a:blip>
          <a:srcRect/>
          <a:stretch/>
        </p:blipFill>
        <p:spPr>
          <a:xfrm>
            <a:off x="1" y="1"/>
            <a:ext cx="29260799" cy="22160752"/>
          </a:xfrm>
          <a:prstGeom prst="rect">
            <a:avLst/>
          </a:prstGeom>
        </p:spPr>
      </p:pic>
      <p:pic>
        <p:nvPicPr>
          <p:cNvPr id="10" name="Picture 9">
            <a:extLst>
              <a:ext uri="{FF2B5EF4-FFF2-40B4-BE49-F238E27FC236}">
                <a16:creationId xmlns:a16="http://schemas.microsoft.com/office/drawing/2014/main" id="{8EDA34B0-9932-4103-8948-3FECE743926B}"/>
              </a:ext>
            </a:extLst>
          </p:cNvPr>
          <p:cNvPicPr>
            <a:picLocks noChangeAspect="1"/>
          </p:cNvPicPr>
          <p:nvPr userDrawn="1"/>
        </p:nvPicPr>
        <p:blipFill>
          <a:blip r:embed="rId5" cstate="screen">
            <a:lum bright="-100000"/>
            <a:extLst>
              <a:ext uri="{28A0092B-C50C-407E-A947-70E740481C1C}">
                <a14:useLocalDpi xmlns:a14="http://schemas.microsoft.com/office/drawing/2010/main"/>
              </a:ext>
            </a:extLst>
          </a:blip>
          <a:srcRect/>
          <a:stretch/>
        </p:blipFill>
        <p:spPr>
          <a:xfrm>
            <a:off x="24984075" y="20387903"/>
            <a:ext cx="4192780" cy="1494456"/>
          </a:xfrm>
          <a:prstGeom prst="rect">
            <a:avLst/>
          </a:prstGeom>
        </p:spPr>
      </p:pic>
      <p:pic>
        <p:nvPicPr>
          <p:cNvPr id="12" name="Picture 11" descr="A black background with a black square&#10;&#10;Description automatically generated">
            <a:extLst>
              <a:ext uri="{FF2B5EF4-FFF2-40B4-BE49-F238E27FC236}">
                <a16:creationId xmlns:a16="http://schemas.microsoft.com/office/drawing/2014/main" id="{B9D7A609-1C54-6315-E508-A2DD7F00FE06}"/>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61999" y="20345400"/>
            <a:ext cx="4458559" cy="1133002"/>
          </a:xfrm>
          <a:prstGeom prst="rect">
            <a:avLst/>
          </a:prstGeom>
        </p:spPr>
      </p:pic>
    </p:spTree>
    <p:extLst>
      <p:ext uri="{BB962C8B-B14F-4D97-AF65-F5344CB8AC3E}">
        <p14:creationId xmlns:p14="http://schemas.microsoft.com/office/powerpoint/2010/main" val="1960133099"/>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CB2565D-1546-41D2-8912-FEC2EF6A2663}"/>
              </a:ext>
              <a:ext uri="{C183D7F6-B498-43B3-948B-1728B52AA6E4}">
                <adec:decorative xmlns:adec="http://schemas.microsoft.com/office/drawing/2017/decorative" val="1"/>
              </a:ext>
            </a:extLst>
          </p:cNvPr>
          <p:cNvPicPr>
            <a:picLocks noChangeAspect="1"/>
          </p:cNvPicPr>
          <p:nvPr userDrawn="1"/>
        </p:nvPicPr>
        <p:blipFill rotWithShape="1">
          <a:blip r:embed="rId4" cstate="screen">
            <a:duotone>
              <a:schemeClr val="accent1">
                <a:shade val="45000"/>
                <a:satMod val="135000"/>
              </a:schemeClr>
              <a:prstClr val="white"/>
            </a:duotone>
            <a:extLst>
              <a:ext uri="{28A0092B-C50C-407E-A947-70E740481C1C}">
                <a14:useLocalDpi xmlns:a14="http://schemas.microsoft.com/office/drawing/2010/main"/>
              </a:ext>
            </a:extLst>
          </a:blip>
          <a:srcRect b="-3168"/>
          <a:stretch/>
        </p:blipFill>
        <p:spPr>
          <a:xfrm rot="151886">
            <a:off x="12150352" y="-169466"/>
            <a:ext cx="5934798" cy="4188584"/>
          </a:xfrm>
          <a:prstGeom prst="rect">
            <a:avLst/>
          </a:prstGeom>
        </p:spPr>
      </p:pic>
      <p:pic>
        <p:nvPicPr>
          <p:cNvPr id="4" name="Picture 3">
            <a:extLst>
              <a:ext uri="{FF2B5EF4-FFF2-40B4-BE49-F238E27FC236}">
                <a16:creationId xmlns:a16="http://schemas.microsoft.com/office/drawing/2014/main" id="{10A0FFFD-6522-4306-889B-3734347BA5F2}"/>
              </a:ext>
              <a:ext uri="{C183D7F6-B498-43B3-948B-1728B52AA6E4}">
                <adec:decorative xmlns:adec="http://schemas.microsoft.com/office/drawing/2017/decorative" val="1"/>
              </a:ext>
            </a:extLst>
          </p:cNvPr>
          <p:cNvPicPr>
            <a:picLocks noChangeAspect="1"/>
          </p:cNvPicPr>
          <p:nvPr userDrawn="1"/>
        </p:nvPicPr>
        <p:blipFill>
          <a:blip r:embed="rId5">
            <a:duotone>
              <a:schemeClr val="accent1">
                <a:shade val="45000"/>
                <a:satMod val="135000"/>
              </a:schemeClr>
              <a:prstClr val="white"/>
            </a:duotone>
          </a:blip>
          <a:stretch>
            <a:fillRect/>
          </a:stretch>
        </p:blipFill>
        <p:spPr>
          <a:xfrm>
            <a:off x="5337426" y="1"/>
            <a:ext cx="7067550" cy="3886200"/>
          </a:xfrm>
          <a:prstGeom prst="rect">
            <a:avLst/>
          </a:prstGeom>
          <a:ln>
            <a:noFill/>
          </a:ln>
        </p:spPr>
      </p:pic>
      <p:pic>
        <p:nvPicPr>
          <p:cNvPr id="21" name="Picture 20">
            <a:extLst>
              <a:ext uri="{FF2B5EF4-FFF2-40B4-BE49-F238E27FC236}">
                <a16:creationId xmlns:a16="http://schemas.microsoft.com/office/drawing/2014/main" id="{F91494A6-DF82-4D23-A5DD-88372C4DE56B}"/>
              </a:ext>
              <a:ext uri="{C183D7F6-B498-43B3-948B-1728B52AA6E4}">
                <adec:decorative xmlns:adec="http://schemas.microsoft.com/office/drawing/2017/decorative" val="1"/>
              </a:ext>
            </a:extLst>
          </p:cNvPr>
          <p:cNvPicPr>
            <a:picLocks noChangeAspect="1"/>
          </p:cNvPicPr>
          <p:nvPr userDrawn="1"/>
        </p:nvPicPr>
        <p:blipFill>
          <a:blip r:embed="rId6"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3" y="-36549"/>
            <a:ext cx="5384833" cy="3886199"/>
          </a:xfrm>
          <a:prstGeom prst="rect">
            <a:avLst/>
          </a:prstGeom>
        </p:spPr>
      </p:pic>
      <p:pic>
        <p:nvPicPr>
          <p:cNvPr id="19" name="Picture 18">
            <a:extLst>
              <a:ext uri="{FF2B5EF4-FFF2-40B4-BE49-F238E27FC236}">
                <a16:creationId xmlns:a16="http://schemas.microsoft.com/office/drawing/2014/main" id="{64324144-39E6-431F-B30D-36C5F88C0DA6}"/>
              </a:ext>
              <a:ext uri="{C183D7F6-B498-43B3-948B-1728B52AA6E4}">
                <adec:decorative xmlns:adec="http://schemas.microsoft.com/office/drawing/2017/decorative" val="1"/>
              </a:ext>
            </a:extLst>
          </p:cNvPr>
          <p:cNvPicPr>
            <a:picLocks noChangeAspect="1"/>
          </p:cNvPicPr>
          <p:nvPr userDrawn="1"/>
        </p:nvPicPr>
        <p:blipFill>
          <a:blip r:embed="rId7"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23923377" y="-36548"/>
            <a:ext cx="5384833" cy="3748536"/>
          </a:xfrm>
          <a:prstGeom prst="rect">
            <a:avLst/>
          </a:prstGeom>
        </p:spPr>
      </p:pic>
      <p:pic>
        <p:nvPicPr>
          <p:cNvPr id="17" name="Picture 16">
            <a:extLst>
              <a:ext uri="{FF2B5EF4-FFF2-40B4-BE49-F238E27FC236}">
                <a16:creationId xmlns:a16="http://schemas.microsoft.com/office/drawing/2014/main" id="{48DA585C-B41B-498C-AF5C-CF08CE2503D7}"/>
              </a:ext>
              <a:ext uri="{C183D7F6-B498-43B3-948B-1728B52AA6E4}">
                <adec:decorative xmlns:adec="http://schemas.microsoft.com/office/drawing/2017/decorative" val="1"/>
              </a:ext>
            </a:extLst>
          </p:cNvPr>
          <p:cNvPicPr>
            <a:picLocks noChangeAspect="1"/>
          </p:cNvPicPr>
          <p:nvPr userDrawn="1"/>
        </p:nvPicPr>
        <p:blipFill rotWithShape="1">
          <a:blip r:embed="rId8"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7870927" y="-18273"/>
            <a:ext cx="6052449" cy="3904474"/>
          </a:xfrm>
          <a:prstGeom prst="rect">
            <a:avLst/>
          </a:prstGeom>
        </p:spPr>
      </p:pic>
      <p:pic>
        <p:nvPicPr>
          <p:cNvPr id="15" name="Picture 14">
            <a:extLs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24904848" y="20238725"/>
            <a:ext cx="4118890" cy="1468119"/>
          </a:xfrm>
          <a:prstGeom prst="rect">
            <a:avLst/>
          </a:prstGeom>
        </p:spPr>
      </p:pic>
      <p:sp>
        <p:nvSpPr>
          <p:cNvPr id="2" name="Slide Number Placeholder 1">
            <a:extLst>
              <a:ext uri="{FF2B5EF4-FFF2-40B4-BE49-F238E27FC236}">
                <a16:creationId xmlns:a16="http://schemas.microsoft.com/office/drawing/2014/main" id="{4A74CF85-3517-42F9-9696-5D3648D51A0F}"/>
              </a:ext>
              <a:ext uri="{C183D7F6-B498-43B3-948B-1728B52AA6E4}">
                <adec:decorative xmlns:adec="http://schemas.microsoft.com/office/drawing/2017/decorative" val="0"/>
              </a:ext>
            </a:extLst>
          </p:cNvPr>
          <p:cNvSpPr>
            <a:spLocks noGrp="1"/>
          </p:cNvSpPr>
          <p:nvPr>
            <p:ph type="sldNum" sz="quarter" idx="4"/>
          </p:nvPr>
        </p:nvSpPr>
        <p:spPr>
          <a:xfrm>
            <a:off x="14576656" y="20353025"/>
            <a:ext cx="893233" cy="1168400"/>
          </a:xfrm>
          <a:prstGeom prst="rect">
            <a:avLst/>
          </a:prstGeom>
        </p:spPr>
        <p:txBody>
          <a:bodyPr vert="horz" lIns="91440" tIns="45720" rIns="91440" bIns="45720" rtlCol="0" anchor="ctr"/>
          <a:lstStyle>
            <a:lvl1pPr algn="ctr">
              <a:defRPr sz="3556">
                <a:solidFill>
                  <a:schemeClr val="tx1">
                    <a:tint val="75000"/>
                  </a:schemeClr>
                </a:solidFill>
              </a:defRPr>
            </a:lvl1pPr>
          </a:lstStyle>
          <a:p>
            <a:fld id="{1D0EB0AF-BBE9-46F9-BCF7-8F99A5DFC373}" type="slidenum">
              <a:rPr lang="en-US" smtClean="0"/>
              <a:pPr/>
              <a:t>‹#›</a:t>
            </a:fld>
            <a:endParaRPr lang="en-US" dirty="0"/>
          </a:p>
        </p:txBody>
      </p:sp>
      <p:pic>
        <p:nvPicPr>
          <p:cNvPr id="8" name="Picture 7">
            <a:extLst>
              <a:ext uri="{FF2B5EF4-FFF2-40B4-BE49-F238E27FC236}">
                <a16:creationId xmlns:a16="http://schemas.microsoft.com/office/drawing/2014/main" id="{25F5C11B-90F5-DEDF-8B65-F66A5464C237}"/>
              </a:ext>
              <a:ext uri="{C183D7F6-B498-43B3-948B-1728B52AA6E4}">
                <adec:decorative xmlns:adec="http://schemas.microsoft.com/office/drawing/2017/decorative" val="1"/>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761999" y="20345400"/>
            <a:ext cx="4458559" cy="1133002"/>
          </a:xfrm>
          <a:prstGeom prst="rect">
            <a:avLst/>
          </a:prstGeom>
        </p:spPr>
      </p:pic>
      <p:grpSp>
        <p:nvGrpSpPr>
          <p:cNvPr id="9" name="Group 8">
            <a:extLst>
              <a:ext uri="{FF2B5EF4-FFF2-40B4-BE49-F238E27FC236}">
                <a16:creationId xmlns:a16="http://schemas.microsoft.com/office/drawing/2014/main" id="{1744B61A-DAE2-8998-6FA8-A630ADFC0C83}"/>
              </a:ext>
              <a:ext uri="{C183D7F6-B498-43B3-948B-1728B52AA6E4}">
                <adec:decorative xmlns:adec="http://schemas.microsoft.com/office/drawing/2017/decorative" val="1"/>
              </a:ext>
            </a:extLst>
          </p:cNvPr>
          <p:cNvGrpSpPr/>
          <p:nvPr userDrawn="1"/>
        </p:nvGrpSpPr>
        <p:grpSpPr>
          <a:xfrm>
            <a:off x="-355826" y="2151528"/>
            <a:ext cx="30005868" cy="2584595"/>
            <a:chOff x="-119962" y="649358"/>
            <a:chExt cx="9385672" cy="760711"/>
          </a:xfrm>
        </p:grpSpPr>
        <p:pic>
          <p:nvPicPr>
            <p:cNvPr id="20" name="Picture 2">
              <a:extLst>
                <a:ext uri="{FF2B5EF4-FFF2-40B4-BE49-F238E27FC236}">
                  <a16:creationId xmlns:a16="http://schemas.microsoft.com/office/drawing/2014/main" id="{6D68B4D4-652F-4F27-2584-895DA611D56B}"/>
                </a:ext>
              </a:extLst>
            </p:cNvPr>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l="-3"/>
            <a:stretch/>
          </p:blipFill>
          <p:spPr bwMode="auto">
            <a:xfrm>
              <a:off x="-6877" y="649358"/>
              <a:ext cx="9159502" cy="760711"/>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D4DCD3CE-35A8-1A58-F3AE-E01C5BB4B3B3}"/>
                </a:ext>
              </a:extLst>
            </p:cNvPr>
            <p:cNvSpPr txBox="1"/>
            <p:nvPr/>
          </p:nvSpPr>
          <p:spPr>
            <a:xfrm>
              <a:off x="-119962" y="1152878"/>
              <a:ext cx="9385672" cy="186147"/>
            </a:xfrm>
            <a:prstGeom prst="rect">
              <a:avLst/>
            </a:prstGeom>
            <a:noFill/>
            <a:ln>
              <a:noFill/>
            </a:ln>
          </p:spPr>
          <p:txBody>
            <a:bodyPr wrap="square" lIns="27935" tIns="13967" rIns="27935" bIns="13967" rtlCol="0">
              <a:spAutoFit/>
            </a:bodyPr>
            <a:lstStyle/>
            <a:p>
              <a:pPr algn="ctr"/>
              <a:r>
                <a:rPr lang="en-US" sz="4000" b="0" cap="none" baseline="0" dirty="0">
                  <a:solidFill>
                    <a:srgbClr val="FFFFFF"/>
                  </a:solidFill>
                  <a:latin typeface="+mj-lt"/>
                  <a:cs typeface="Tahoma" pitchFamily="34" charset="0"/>
                </a:rPr>
                <a:t>Highway 401 Bridge Improvements at Collins Creek and Interchange/Bridge Improvements at Kingston Road 38 and Sydenham Road</a:t>
              </a:r>
              <a:endParaRPr lang="en-CA" sz="4000" b="0" cap="none" baseline="0" dirty="0">
                <a:solidFill>
                  <a:srgbClr val="FFFFFF"/>
                </a:solidFill>
                <a:latin typeface="+mj-lt"/>
                <a:cs typeface="Tahoma" pitchFamily="34" charset="0"/>
              </a:endParaRPr>
            </a:p>
          </p:txBody>
        </p:sp>
      </p:grpSp>
    </p:spTree>
    <p:extLst>
      <p:ext uri="{BB962C8B-B14F-4D97-AF65-F5344CB8AC3E}">
        <p14:creationId xmlns:p14="http://schemas.microsoft.com/office/powerpoint/2010/main" val="198568181"/>
      </p:ext>
    </p:extLst>
  </p:cSld>
  <p:clrMap bg1="lt1" tx1="dk1" bg2="lt2" tx2="dk2" accent1="accent1" accent2="accent2" accent3="accent3" accent4="accent4" accent5="accent5" accent6="accent6" hlink="hlink" folHlink="folHlink"/>
  <p:sldLayoutIdLst>
    <p:sldLayoutId id="2147483650" r:id="rId1"/>
    <p:sldLayoutId id="2147483651" r:id="rId2"/>
  </p:sldLayoutIdLst>
  <p:hf hdr="0" ftr="0" dt="0"/>
  <p:txStyles>
    <p:titleStyle>
      <a:lvl1pPr algn="ctr" defTabSz="3122712" rtl="0" eaLnBrk="1" latinLnBrk="0" hangingPunct="1">
        <a:spcBef>
          <a:spcPct val="0"/>
        </a:spcBef>
        <a:buNone/>
        <a:defRPr sz="15022" kern="1200">
          <a:solidFill>
            <a:schemeClr val="tx1"/>
          </a:solidFill>
          <a:latin typeface="+mj-lt"/>
          <a:ea typeface="+mj-ea"/>
          <a:cs typeface="+mj-cs"/>
        </a:defRPr>
      </a:lvl1pPr>
    </p:titleStyle>
    <p:bodyStyle>
      <a:lvl1pPr marL="1171018" indent="-1171018" algn="l" defTabSz="3122712" rtl="0" eaLnBrk="1" latinLnBrk="0" hangingPunct="1">
        <a:spcBef>
          <a:spcPct val="20000"/>
        </a:spcBef>
        <a:buFont typeface="Arial" panose="020B0604020202020204" pitchFamily="34" charset="0"/>
        <a:buChar char="•"/>
        <a:defRPr sz="10933" kern="1200">
          <a:solidFill>
            <a:schemeClr val="tx1"/>
          </a:solidFill>
          <a:latin typeface="+mn-lt"/>
          <a:ea typeface="+mn-ea"/>
          <a:cs typeface="+mn-cs"/>
        </a:defRPr>
      </a:lvl1pPr>
      <a:lvl2pPr marL="2537204" indent="-975848" algn="l" defTabSz="3122712" rtl="0" eaLnBrk="1" latinLnBrk="0" hangingPunct="1">
        <a:spcBef>
          <a:spcPct val="20000"/>
        </a:spcBef>
        <a:buFont typeface="Arial" panose="020B0604020202020204" pitchFamily="34" charset="0"/>
        <a:buChar char="–"/>
        <a:defRPr sz="9600" kern="1200">
          <a:solidFill>
            <a:schemeClr val="tx1"/>
          </a:solidFill>
          <a:latin typeface="+mn-lt"/>
          <a:ea typeface="+mn-ea"/>
          <a:cs typeface="+mn-cs"/>
        </a:defRPr>
      </a:lvl2pPr>
      <a:lvl3pPr marL="3903392" indent="-780679" algn="l" defTabSz="3122712" rtl="0" eaLnBrk="1" latinLnBrk="0" hangingPunct="1">
        <a:spcBef>
          <a:spcPct val="20000"/>
        </a:spcBef>
        <a:buFont typeface="Arial" panose="020B0604020202020204" pitchFamily="34" charset="0"/>
        <a:buChar char="•"/>
        <a:defRPr sz="8178" kern="1200">
          <a:solidFill>
            <a:schemeClr val="tx1"/>
          </a:solidFill>
          <a:latin typeface="+mn-lt"/>
          <a:ea typeface="+mn-ea"/>
          <a:cs typeface="+mn-cs"/>
        </a:defRPr>
      </a:lvl3pPr>
      <a:lvl4pPr marL="5464748" indent="-780679" algn="l" defTabSz="3122712" rtl="0" eaLnBrk="1" latinLnBrk="0" hangingPunct="1">
        <a:spcBef>
          <a:spcPct val="20000"/>
        </a:spcBef>
        <a:buFont typeface="Arial" panose="020B0604020202020204" pitchFamily="34" charset="0"/>
        <a:buChar char="–"/>
        <a:defRPr sz="6844" kern="1200">
          <a:solidFill>
            <a:schemeClr val="tx1"/>
          </a:solidFill>
          <a:latin typeface="+mn-lt"/>
          <a:ea typeface="+mn-ea"/>
          <a:cs typeface="+mn-cs"/>
        </a:defRPr>
      </a:lvl4pPr>
      <a:lvl5pPr marL="7026104" indent="-780679" algn="l" defTabSz="3122712" rtl="0" eaLnBrk="1" latinLnBrk="0" hangingPunct="1">
        <a:spcBef>
          <a:spcPct val="20000"/>
        </a:spcBef>
        <a:buFont typeface="Arial" panose="020B0604020202020204" pitchFamily="34" charset="0"/>
        <a:buChar char="»"/>
        <a:defRPr sz="6844" kern="1200">
          <a:solidFill>
            <a:schemeClr val="tx1"/>
          </a:solidFill>
          <a:latin typeface="+mn-lt"/>
          <a:ea typeface="+mn-ea"/>
          <a:cs typeface="+mn-cs"/>
        </a:defRPr>
      </a:lvl5pPr>
      <a:lvl6pPr marL="8587460" indent="-780679" algn="l" defTabSz="3122712" rtl="0" eaLnBrk="1" latinLnBrk="0" hangingPunct="1">
        <a:spcBef>
          <a:spcPct val="20000"/>
        </a:spcBef>
        <a:buFont typeface="Arial" panose="020B0604020202020204" pitchFamily="34" charset="0"/>
        <a:buChar char="•"/>
        <a:defRPr sz="6844" kern="1200">
          <a:solidFill>
            <a:schemeClr val="tx1"/>
          </a:solidFill>
          <a:latin typeface="+mn-lt"/>
          <a:ea typeface="+mn-ea"/>
          <a:cs typeface="+mn-cs"/>
        </a:defRPr>
      </a:lvl6pPr>
      <a:lvl7pPr marL="10148817" indent="-780679" algn="l" defTabSz="3122712" rtl="0" eaLnBrk="1" latinLnBrk="0" hangingPunct="1">
        <a:spcBef>
          <a:spcPct val="20000"/>
        </a:spcBef>
        <a:buFont typeface="Arial" panose="020B0604020202020204" pitchFamily="34" charset="0"/>
        <a:buChar char="•"/>
        <a:defRPr sz="6844" kern="1200">
          <a:solidFill>
            <a:schemeClr val="tx1"/>
          </a:solidFill>
          <a:latin typeface="+mn-lt"/>
          <a:ea typeface="+mn-ea"/>
          <a:cs typeface="+mn-cs"/>
        </a:defRPr>
      </a:lvl7pPr>
      <a:lvl8pPr marL="11710173" indent="-780679" algn="l" defTabSz="3122712" rtl="0" eaLnBrk="1" latinLnBrk="0" hangingPunct="1">
        <a:spcBef>
          <a:spcPct val="20000"/>
        </a:spcBef>
        <a:buFont typeface="Arial" panose="020B0604020202020204" pitchFamily="34" charset="0"/>
        <a:buChar char="•"/>
        <a:defRPr sz="6844" kern="1200">
          <a:solidFill>
            <a:schemeClr val="tx1"/>
          </a:solidFill>
          <a:latin typeface="+mn-lt"/>
          <a:ea typeface="+mn-ea"/>
          <a:cs typeface="+mn-cs"/>
        </a:defRPr>
      </a:lvl8pPr>
      <a:lvl9pPr marL="13271531" indent="-780679" algn="l" defTabSz="3122712" rtl="0" eaLnBrk="1" latinLnBrk="0" hangingPunct="1">
        <a:spcBef>
          <a:spcPct val="20000"/>
        </a:spcBef>
        <a:buFont typeface="Arial" panose="020B0604020202020204" pitchFamily="34" charset="0"/>
        <a:buChar char="•"/>
        <a:defRPr sz="6844" kern="1200">
          <a:solidFill>
            <a:schemeClr val="tx1"/>
          </a:solidFill>
          <a:latin typeface="+mn-lt"/>
          <a:ea typeface="+mn-ea"/>
          <a:cs typeface="+mn-cs"/>
        </a:defRPr>
      </a:lvl9pPr>
    </p:bodyStyle>
    <p:otherStyle>
      <a:defPPr>
        <a:defRPr lang="en-US"/>
      </a:defPPr>
      <a:lvl1pPr marL="0" algn="l" defTabSz="3122712" rtl="0" eaLnBrk="1" latinLnBrk="0" hangingPunct="1">
        <a:defRPr sz="6133" kern="1200">
          <a:solidFill>
            <a:schemeClr val="tx1"/>
          </a:solidFill>
          <a:latin typeface="+mn-lt"/>
          <a:ea typeface="+mn-ea"/>
          <a:cs typeface="+mn-cs"/>
        </a:defRPr>
      </a:lvl1pPr>
      <a:lvl2pPr marL="1561357" algn="l" defTabSz="3122712" rtl="0" eaLnBrk="1" latinLnBrk="0" hangingPunct="1">
        <a:defRPr sz="6133" kern="1200">
          <a:solidFill>
            <a:schemeClr val="tx1"/>
          </a:solidFill>
          <a:latin typeface="+mn-lt"/>
          <a:ea typeface="+mn-ea"/>
          <a:cs typeface="+mn-cs"/>
        </a:defRPr>
      </a:lvl2pPr>
      <a:lvl3pPr marL="3122712" algn="l" defTabSz="3122712" rtl="0" eaLnBrk="1" latinLnBrk="0" hangingPunct="1">
        <a:defRPr sz="6133" kern="1200">
          <a:solidFill>
            <a:schemeClr val="tx1"/>
          </a:solidFill>
          <a:latin typeface="+mn-lt"/>
          <a:ea typeface="+mn-ea"/>
          <a:cs typeface="+mn-cs"/>
        </a:defRPr>
      </a:lvl3pPr>
      <a:lvl4pPr marL="4684070" algn="l" defTabSz="3122712" rtl="0" eaLnBrk="1" latinLnBrk="0" hangingPunct="1">
        <a:defRPr sz="6133" kern="1200">
          <a:solidFill>
            <a:schemeClr val="tx1"/>
          </a:solidFill>
          <a:latin typeface="+mn-lt"/>
          <a:ea typeface="+mn-ea"/>
          <a:cs typeface="+mn-cs"/>
        </a:defRPr>
      </a:lvl4pPr>
      <a:lvl5pPr marL="6245426" algn="l" defTabSz="3122712" rtl="0" eaLnBrk="1" latinLnBrk="0" hangingPunct="1">
        <a:defRPr sz="6133" kern="1200">
          <a:solidFill>
            <a:schemeClr val="tx1"/>
          </a:solidFill>
          <a:latin typeface="+mn-lt"/>
          <a:ea typeface="+mn-ea"/>
          <a:cs typeface="+mn-cs"/>
        </a:defRPr>
      </a:lvl5pPr>
      <a:lvl6pPr marL="7806783" algn="l" defTabSz="3122712" rtl="0" eaLnBrk="1" latinLnBrk="0" hangingPunct="1">
        <a:defRPr sz="6133" kern="1200">
          <a:solidFill>
            <a:schemeClr val="tx1"/>
          </a:solidFill>
          <a:latin typeface="+mn-lt"/>
          <a:ea typeface="+mn-ea"/>
          <a:cs typeface="+mn-cs"/>
        </a:defRPr>
      </a:lvl6pPr>
      <a:lvl7pPr marL="9368138" algn="l" defTabSz="3122712" rtl="0" eaLnBrk="1" latinLnBrk="0" hangingPunct="1">
        <a:defRPr sz="6133" kern="1200">
          <a:solidFill>
            <a:schemeClr val="tx1"/>
          </a:solidFill>
          <a:latin typeface="+mn-lt"/>
          <a:ea typeface="+mn-ea"/>
          <a:cs typeface="+mn-cs"/>
        </a:defRPr>
      </a:lvl7pPr>
      <a:lvl8pPr marL="10929496" algn="l" defTabSz="3122712" rtl="0" eaLnBrk="1" latinLnBrk="0" hangingPunct="1">
        <a:defRPr sz="6133" kern="1200">
          <a:solidFill>
            <a:schemeClr val="tx1"/>
          </a:solidFill>
          <a:latin typeface="+mn-lt"/>
          <a:ea typeface="+mn-ea"/>
          <a:cs typeface="+mn-cs"/>
        </a:defRPr>
      </a:lvl8pPr>
      <a:lvl9pPr marL="12490852" algn="l" defTabSz="3122712" rtl="0" eaLnBrk="1" latinLnBrk="0" hangingPunct="1">
        <a:defRPr sz="613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ProjectTeam@hwy401kingstonbridgesea.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 Id="rId9" Type="http://schemas.openxmlformats.org/officeDocument/2006/relationships/hyperlink" Target="https://www.hwy401kingstonbridgesea.com/wp-content/uploads/2024/05/4029-20-00_PIC1_Sydenham_AlignmentAlts.pdf"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7.jpg"/><Relationship Id="rId3" Type="http://schemas.openxmlformats.org/officeDocument/2006/relationships/image" Target="../media/image27.jpeg"/><Relationship Id="rId7" Type="http://schemas.openxmlformats.org/officeDocument/2006/relationships/image" Target="../media/image31.jpeg"/><Relationship Id="rId12" Type="http://schemas.openxmlformats.org/officeDocument/2006/relationships/image" Target="../media/image36.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0.jpeg"/><Relationship Id="rId11" Type="http://schemas.openxmlformats.org/officeDocument/2006/relationships/image" Target="../media/image35.jpeg"/><Relationship Id="rId5" Type="http://schemas.openxmlformats.org/officeDocument/2006/relationships/image" Target="../media/image29.jpeg"/><Relationship Id="rId10" Type="http://schemas.openxmlformats.org/officeDocument/2006/relationships/image" Target="../media/image34.jpeg"/><Relationship Id="rId4" Type="http://schemas.openxmlformats.org/officeDocument/2006/relationships/image" Target="../media/image28.jpeg"/><Relationship Id="rId9" Type="http://schemas.openxmlformats.org/officeDocument/2006/relationships/image" Target="../media/image33.jpeg"/><Relationship Id="rId14" Type="http://schemas.openxmlformats.org/officeDocument/2006/relationships/hyperlink" Target="https://www.hwy401kingstonbridgesea.com/wp-content/uploads/2024/05/4029-20-00_PIC1_Sydenham_InterchangeAlts-01.pdf"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www.hwy401kingstonbridgesea.com/wp-content/uploads/2024/05/4029-20-00_PIC1_Sydenham_InterchangeAlts-01.pdf" TargetMode="External"/><Relationship Id="rId5" Type="http://schemas.openxmlformats.org/officeDocument/2006/relationships/image" Target="../media/image40.jpeg"/><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image" Target="../media/image41.jpeg"/><Relationship Id="rId7" Type="http://schemas.openxmlformats.org/officeDocument/2006/relationships/image" Target="../media/image44.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3.jpg"/><Relationship Id="rId5" Type="http://schemas.openxmlformats.org/officeDocument/2006/relationships/hyperlink" Target="https://www.hwy401kingstonbridgesea.com/wp-content/uploads/2024/05/4029-20-00_PIC1_Sydenham_InterchangeAlts-01.pdf" TargetMode="External"/><Relationship Id="rId4" Type="http://schemas.openxmlformats.org/officeDocument/2006/relationships/image" Target="../media/image42.jpeg"/><Relationship Id="rId9" Type="http://schemas.openxmlformats.org/officeDocument/2006/relationships/image" Target="../media/image46.jpg"/></Relationships>
</file>

<file path=ppt/slides/_rels/slide1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hyperlink" Target="https://www.hwy401kingstonbridgesea.com/wp-content/uploads/2024/05/4029-20-00_PIC1_Sydenham_InterchangeAlts-01.pdf"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svg"/></Relationships>
</file>

<file path=ppt/slides/_rels/slide2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59.jpeg"/><Relationship Id="rId4" Type="http://schemas.openxmlformats.org/officeDocument/2006/relationships/hyperlink" Target="https://www.hwy401kingstonbridgesea.com/wp-content/uploads/2024/05/4029-20-00_PIC1_TrafficManagementAlts.pdf"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hyperlink" Target="https://www.hwy401kingstonbridgesea.com/wp-content/uploads/2024/05/4029-20-00_PIC1_TrafficManagementAlts.pdf"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hyperlink" Target="https://www.hwy401kingstonbridgesea.com/wp-content/uploads/2024/05/4029-20-00_PIC1_TrafficManagementAlts.pdf"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mailto:ProjectTeam@Hwy401KingstonBridgesEA.ca"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7.jpe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9B0B91-E023-B0AD-74D6-BA90421B7FF8}"/>
              </a:ext>
            </a:extLst>
          </p:cNvPr>
          <p:cNvSpPr>
            <a:spLocks noGrp="1"/>
          </p:cNvSpPr>
          <p:nvPr>
            <p:ph type="ctrTitle"/>
          </p:nvPr>
        </p:nvSpPr>
        <p:spPr>
          <a:xfrm>
            <a:off x="2194560" y="1474611"/>
            <a:ext cx="24871680" cy="4704080"/>
          </a:xfrm>
        </p:spPr>
        <p:txBody>
          <a:bodyPr/>
          <a:lstStyle/>
          <a:p>
            <a:pPr rtl="0" eaLnBrk="1" latinLnBrk="0" hangingPunct="1"/>
            <a:r>
              <a:rPr lang="en-CA" sz="8000" b="1" kern="1200" dirty="0">
                <a:solidFill>
                  <a:srgbClr val="002060"/>
                </a:solidFill>
                <a:effectLst/>
                <a:latin typeface="Calibri" panose="020F0502020204030204" pitchFamily="34" charset="0"/>
                <a:ea typeface="+mn-ea"/>
                <a:cs typeface="+mn-cs"/>
              </a:rPr>
              <a:t>Highway 401 Bridge Improvements at Collins Creek and Interchange/Bridge Improvements at Kingston Road 38 and Sydenham Road</a:t>
            </a:r>
            <a:endParaRPr lang="en-CA" dirty="0">
              <a:effectLst/>
            </a:endParaRPr>
          </a:p>
          <a:p>
            <a:endParaRPr lang="en-CA" dirty="0"/>
          </a:p>
        </p:txBody>
      </p:sp>
      <p:sp>
        <p:nvSpPr>
          <p:cNvPr id="4" name="Rectangle 3">
            <a:extLst>
              <a:ext uri="{FF2B5EF4-FFF2-40B4-BE49-F238E27FC236}">
                <a16:creationId xmlns:a16="http://schemas.microsoft.com/office/drawing/2014/main" id="{439A0A94-168B-4437-9B23-7913C89FC737}"/>
              </a:ext>
            </a:extLst>
          </p:cNvPr>
          <p:cNvSpPr/>
          <p:nvPr/>
        </p:nvSpPr>
        <p:spPr>
          <a:xfrm>
            <a:off x="2543175" y="6228426"/>
            <a:ext cx="26717625" cy="1446550"/>
          </a:xfrm>
          <a:prstGeom prst="rect">
            <a:avLst/>
          </a:prstGeom>
        </p:spPr>
        <p:txBody>
          <a:bodyPr wrap="square">
            <a:spAutoFit/>
          </a:bodyPr>
          <a:lstStyle/>
          <a:p>
            <a:r>
              <a:rPr lang="en-CA" sz="4400" dirty="0">
                <a:solidFill>
                  <a:srgbClr val="002060"/>
                </a:solidFill>
              </a:rPr>
              <a:t>City of Kingston, ON</a:t>
            </a:r>
          </a:p>
          <a:p>
            <a:r>
              <a:rPr lang="en-CA" sz="4400" dirty="0">
                <a:solidFill>
                  <a:srgbClr val="002060"/>
                </a:solidFill>
              </a:rPr>
              <a:t>Class Environmental Assessment and Preliminary Design Study (GWP 4029-20-00)</a:t>
            </a:r>
            <a:endParaRPr lang="en-US" sz="5400" b="1" dirty="0">
              <a:solidFill>
                <a:srgbClr val="002060"/>
              </a:solidFill>
            </a:endParaRPr>
          </a:p>
        </p:txBody>
      </p:sp>
      <p:sp>
        <p:nvSpPr>
          <p:cNvPr id="8" name="Content Placeholder 4">
            <a:extLst>
              <a:ext uri="{FF2B5EF4-FFF2-40B4-BE49-F238E27FC236}">
                <a16:creationId xmlns:a16="http://schemas.microsoft.com/office/drawing/2014/main" id="{3567F9B0-5388-7821-77BF-A53434C85E31}"/>
              </a:ext>
            </a:extLst>
          </p:cNvPr>
          <p:cNvSpPr txBox="1">
            <a:spLocks/>
          </p:cNvSpPr>
          <p:nvPr/>
        </p:nvSpPr>
        <p:spPr>
          <a:xfrm>
            <a:off x="2543175" y="11068607"/>
            <a:ext cx="23824665" cy="4021137"/>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Font typeface="System Font"/>
              <a:buNone/>
              <a:tabLst/>
              <a:defRPr sz="2500" b="1" i="0" kern="1200" baseline="0">
                <a:solidFill>
                  <a:schemeClr val="bg1"/>
                </a:solidFill>
                <a:latin typeface="Arial" panose="020B0604020202020204" pitchFamily="34" charset="0"/>
                <a:ea typeface="AECOM Sans" panose="020B0504020202020204" pitchFamily="34" charset="0"/>
                <a:cs typeface="Arial" panose="020B0604020202020204" pitchFamily="34" charset="0"/>
              </a:defRPr>
            </a:lvl1pPr>
            <a:lvl2pPr marL="719138" indent="-349250" algn="l" defTabSz="914400" rtl="0" eaLnBrk="1" latinLnBrk="0" hangingPunct="1">
              <a:lnSpc>
                <a:spcPct val="90000"/>
              </a:lnSpc>
              <a:spcBef>
                <a:spcPts val="500"/>
              </a:spcBef>
              <a:buFont typeface="System Font"/>
              <a:buChar char="–"/>
              <a:tabLst/>
              <a:defRPr sz="2500" b="0" i="0" kern="1200" baseline="0">
                <a:solidFill>
                  <a:schemeClr val="bg1"/>
                </a:solidFill>
                <a:latin typeface="Arial" panose="020B0604020202020204" pitchFamily="34" charset="0"/>
                <a:ea typeface="AECOM Sans Light" panose="020B0404020202020204" pitchFamily="34"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ECOM Sans" panose="020B0504020202020204" pitchFamily="34" charset="0"/>
                <a:ea typeface="AECOM Sans" panose="020B0504020202020204" pitchFamily="34" charset="0"/>
                <a:cs typeface="AECOM Sans" panose="020B05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7000" dirty="0">
                <a:solidFill>
                  <a:srgbClr val="002060"/>
                </a:solidFill>
                <a:latin typeface="+mn-lt"/>
              </a:rPr>
              <a:t>Public</a:t>
            </a:r>
            <a:r>
              <a:rPr kumimoji="0" lang="en-US" sz="7000" b="1" i="0" strike="noStrike" kern="1200" cap="none" spc="0" normalizeH="0" baseline="0" noProof="0" dirty="0">
                <a:ln>
                  <a:noFill/>
                </a:ln>
                <a:solidFill>
                  <a:srgbClr val="002060"/>
                </a:solidFill>
                <a:uLnTx/>
                <a:uFillTx/>
                <a:latin typeface="+mn-lt"/>
              </a:rPr>
              <a:t> Information </a:t>
            </a:r>
            <a:r>
              <a:rPr lang="en-US" sz="7000" dirty="0">
                <a:solidFill>
                  <a:srgbClr val="002060"/>
                </a:solidFill>
                <a:latin typeface="+mn-lt"/>
              </a:rPr>
              <a:t>Centre (PIC) #1 (Virtual)</a:t>
            </a:r>
            <a:endParaRPr lang="en-US" sz="7000" b="1" i="0" strike="noStrike" kern="1200" cap="none" spc="0" normalizeH="0" baseline="0" noProof="0" dirty="0">
              <a:ln>
                <a:noFill/>
              </a:ln>
              <a:solidFill>
                <a:srgbClr val="002060"/>
              </a:solidFill>
              <a:uLnTx/>
              <a:uFillTx/>
              <a:latin typeface="+mn-lt"/>
            </a:endParaRPr>
          </a:p>
          <a:p>
            <a:pPr marL="0" marR="0" lvl="0" indent="0" algn="l" defTabSz="914400" rtl="0" eaLnBrk="1" fontAlgn="auto" latinLnBrk="0" hangingPunct="1">
              <a:lnSpc>
                <a:spcPct val="90000"/>
              </a:lnSpc>
              <a:spcBef>
                <a:spcPts val="1000"/>
              </a:spcBef>
              <a:spcAft>
                <a:spcPts val="0"/>
              </a:spcAft>
              <a:buClrTx/>
              <a:buSzTx/>
              <a:buFont typeface="System Font"/>
              <a:buNone/>
              <a:tabLst/>
              <a:defRPr/>
            </a:pPr>
            <a:r>
              <a:rPr kumimoji="0" lang="en-US" sz="4400" b="1" i="0" strike="noStrike" kern="1200" cap="none" spc="0" normalizeH="0" baseline="0" noProof="0" dirty="0">
                <a:ln>
                  <a:noFill/>
                </a:ln>
                <a:solidFill>
                  <a:srgbClr val="002060"/>
                </a:solidFill>
                <a:uLnTx/>
                <a:uFillTx/>
                <a:latin typeface="+mn-lt"/>
              </a:rPr>
              <a:t>May 8</a:t>
            </a:r>
            <a:r>
              <a:rPr kumimoji="0" lang="en-US" sz="4400" b="1" i="0" strike="noStrike" kern="1200" cap="none" spc="0" normalizeH="0" baseline="30000" noProof="0" dirty="0">
                <a:ln>
                  <a:noFill/>
                </a:ln>
                <a:solidFill>
                  <a:srgbClr val="002060"/>
                </a:solidFill>
                <a:uLnTx/>
                <a:uFillTx/>
                <a:latin typeface="+mn-lt"/>
              </a:rPr>
              <a:t>th</a:t>
            </a:r>
            <a:r>
              <a:rPr lang="en-US" sz="4400" dirty="0">
                <a:solidFill>
                  <a:srgbClr val="002060"/>
                </a:solidFill>
                <a:latin typeface="+mn-lt"/>
              </a:rPr>
              <a:t>, 2024</a:t>
            </a:r>
            <a:endParaRPr kumimoji="0" lang="en-US" sz="4400" b="1" i="0" strike="noStrike" kern="1200" cap="none" spc="0" normalizeH="0" baseline="0" noProof="0" dirty="0">
              <a:ln>
                <a:noFill/>
              </a:ln>
              <a:solidFill>
                <a:srgbClr val="002060"/>
              </a:solidFill>
              <a:uLnTx/>
              <a:uFillTx/>
              <a:latin typeface="+mn-lt"/>
            </a:endParaRPr>
          </a:p>
          <a:p>
            <a:pPr>
              <a:defRPr/>
            </a:pPr>
            <a:r>
              <a:rPr lang="en-US" sz="4400" dirty="0">
                <a:solidFill>
                  <a:srgbClr val="002060"/>
                </a:solidFill>
                <a:latin typeface="+mn-lt"/>
              </a:rPr>
              <a:t>Hwy401KingstonBridgesEA.ca</a:t>
            </a:r>
            <a:endParaRPr lang="en-US" sz="4400" b="1" i="0" strike="noStrike" kern="1200" cap="none" spc="0" normalizeH="0" baseline="0" noProof="0" dirty="0">
              <a:ln>
                <a:noFill/>
              </a:ln>
              <a:solidFill>
                <a:srgbClr val="002060"/>
              </a:solidFill>
              <a:highlight>
                <a:srgbClr val="FFFF00"/>
              </a:highlight>
              <a:uLnTx/>
              <a:uFillTx/>
              <a:latin typeface="+mn-lt"/>
            </a:endParaRPr>
          </a:p>
        </p:txBody>
      </p:sp>
      <p:sp>
        <p:nvSpPr>
          <p:cNvPr id="9" name="TextBox 8">
            <a:extLst>
              <a:ext uri="{FF2B5EF4-FFF2-40B4-BE49-F238E27FC236}">
                <a16:creationId xmlns:a16="http://schemas.microsoft.com/office/drawing/2014/main" id="{A7303F5B-D951-3128-B286-8426BFCBD458}"/>
              </a:ext>
            </a:extLst>
          </p:cNvPr>
          <p:cNvSpPr txBox="1"/>
          <p:nvPr/>
        </p:nvSpPr>
        <p:spPr>
          <a:xfrm>
            <a:off x="2543175" y="16801253"/>
            <a:ext cx="25010745" cy="2369880"/>
          </a:xfrm>
          <a:prstGeom prst="rect">
            <a:avLst/>
          </a:prstGeom>
          <a:noFill/>
        </p:spPr>
        <p:txBody>
          <a:bodyPr wrap="square" rtlCol="0">
            <a:spAutoFit/>
          </a:bodyPr>
          <a:lstStyle/>
          <a:p>
            <a:r>
              <a:rPr lang="en-US" sz="3600" dirty="0">
                <a:solidFill>
                  <a:srgbClr val="002060"/>
                </a:solidFill>
              </a:rPr>
              <a:t>If you require any assistance regarding the accessibility of these materials, please let us know by emailing </a:t>
            </a:r>
            <a:r>
              <a:rPr lang="en-US" sz="3600" dirty="0">
                <a:solidFill>
                  <a:srgbClr val="002060"/>
                </a:solidFill>
                <a:hlinkClick r:id="rId3">
                  <a:extLst>
                    <a:ext uri="{A12FA001-AC4F-418D-AE19-62706E023703}">
                      <ahyp:hlinkClr xmlns:ahyp="http://schemas.microsoft.com/office/drawing/2018/hyperlinkcolor" val="tx"/>
                    </a:ext>
                  </a:extLst>
                </a:hlinkClick>
              </a:rPr>
              <a:t>ProjectTeam@hwy401kingstonbridgesea.ca</a:t>
            </a:r>
            <a:r>
              <a:rPr lang="en-US" sz="3600" b="1" dirty="0">
                <a:solidFill>
                  <a:srgbClr val="002060"/>
                </a:solidFill>
                <a:hlinkClick r:id="rId3">
                  <a:extLst>
                    <a:ext uri="{A12FA001-AC4F-418D-AE19-62706E023703}">
                      <ahyp:hlinkClr xmlns:ahyp="http://schemas.microsoft.com/office/drawing/2018/hyperlinkcolor" val="tx"/>
                    </a:ext>
                  </a:extLst>
                </a:hlinkClick>
              </a:rPr>
              <a:t> </a:t>
            </a:r>
            <a:r>
              <a:rPr lang="en-US" sz="3600" dirty="0">
                <a:solidFill>
                  <a:srgbClr val="002060"/>
                </a:solidFill>
              </a:rPr>
              <a:t>and we would be happy to assist you.</a:t>
            </a:r>
          </a:p>
          <a:p>
            <a:endParaRPr lang="en-US" sz="3600" dirty="0">
              <a:solidFill>
                <a:srgbClr val="002060"/>
              </a:solidFill>
            </a:endParaRPr>
          </a:p>
          <a:p>
            <a:r>
              <a:rPr lang="fr-FR" sz="3600" dirty="0">
                <a:solidFill>
                  <a:srgbClr val="002060"/>
                </a:solidFill>
              </a:rPr>
              <a:t>Pour obtenir des renseignements en français, composer le 1-705-919-6786 (Patrick Hébert), Courriel: patrick.hebert1@aecom.com</a:t>
            </a:r>
            <a:r>
              <a:rPr lang="en-US" sz="3600" dirty="0">
                <a:solidFill>
                  <a:srgbClr val="002060"/>
                </a:solidFill>
              </a:rPr>
              <a:t> </a:t>
            </a:r>
          </a:p>
        </p:txBody>
      </p:sp>
    </p:spTree>
    <p:extLst>
      <p:ext uri="{BB962C8B-B14F-4D97-AF65-F5344CB8AC3E}">
        <p14:creationId xmlns:p14="http://schemas.microsoft.com/office/powerpoint/2010/main" val="27277720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AF6504FF-9DF2-2542-7271-39F780F51978}"/>
              </a:ext>
            </a:extLst>
          </p:cNvPr>
          <p:cNvSpPr>
            <a:spLocks noGrp="1"/>
          </p:cNvSpPr>
          <p:nvPr>
            <p:ph type="title" idx="4294967295"/>
          </p:nvPr>
        </p:nvSpPr>
        <p:spPr>
          <a:xfrm>
            <a:off x="1" y="4863288"/>
            <a:ext cx="29260800" cy="1422400"/>
          </a:xfrm>
          <a:prstGeom prst="rect">
            <a:avLst/>
          </a:prstGeom>
        </p:spPr>
        <p:txBody>
          <a:bodyPr/>
          <a:lstStyle/>
          <a:p>
            <a:pPr rtl="0" eaLnBrk="1" latinLnBrk="0" hangingPunct="1"/>
            <a:r>
              <a:rPr lang="en-CA" sz="8000" b="1" kern="1200" dirty="0">
                <a:solidFill>
                  <a:srgbClr val="002060"/>
                </a:solidFill>
                <a:effectLst/>
                <a:latin typeface="Calibri" panose="020F0502020204030204" pitchFamily="34" charset="0"/>
                <a:ea typeface="+mn-ea"/>
                <a:cs typeface="+mn-cs"/>
              </a:rPr>
              <a:t>Sydenham Road Underpass &amp; Interchange </a:t>
            </a:r>
            <a:r>
              <a:rPr lang="en-US" sz="8000" b="1" kern="1200" dirty="0">
                <a:solidFill>
                  <a:srgbClr val="002060"/>
                </a:solidFill>
                <a:effectLst/>
                <a:latin typeface="Calibri" panose="020F0502020204030204" pitchFamily="34" charset="0"/>
                <a:ea typeface="+mn-ea"/>
                <a:cs typeface="+mn-cs"/>
              </a:rPr>
              <a:t>Overview</a:t>
            </a:r>
            <a:endParaRPr lang="en-CA" dirty="0">
              <a:effectLst/>
            </a:endParaRPr>
          </a:p>
          <a:p>
            <a:endParaRPr lang="en-CA" dirty="0"/>
          </a:p>
        </p:txBody>
      </p:sp>
      <p:sp>
        <p:nvSpPr>
          <p:cNvPr id="6" name="TextBox 5">
            <a:extLst>
              <a:ext uri="{FF2B5EF4-FFF2-40B4-BE49-F238E27FC236}">
                <a16:creationId xmlns:a16="http://schemas.microsoft.com/office/drawing/2014/main" id="{ED509816-22E1-4973-849F-26BA74A11604}"/>
              </a:ext>
            </a:extLst>
          </p:cNvPr>
          <p:cNvSpPr txBox="1"/>
          <p:nvPr/>
        </p:nvSpPr>
        <p:spPr>
          <a:xfrm>
            <a:off x="414683" y="6014133"/>
            <a:ext cx="15967106" cy="14501406"/>
          </a:xfrm>
          <a:prstGeom prst="rect">
            <a:avLst/>
          </a:prstGeom>
          <a:noFill/>
        </p:spPr>
        <p:txBody>
          <a:bodyPr wrap="square" lIns="91440" tIns="45720" rIns="91440" bIns="45720" rtlCol="0" anchor="t">
            <a:spAutoFit/>
          </a:bodyPr>
          <a:lstStyle/>
          <a:p>
            <a:pPr>
              <a:spcBef>
                <a:spcPts val="1000"/>
              </a:spcBef>
              <a:spcAft>
                <a:spcPts val="400"/>
              </a:spcAft>
            </a:pPr>
            <a:r>
              <a:rPr lang="en-US" sz="4200" b="1" u="sng" dirty="0">
                <a:solidFill>
                  <a:srgbClr val="002060"/>
                </a:solidFill>
              </a:rPr>
              <a:t>Background</a:t>
            </a:r>
          </a:p>
          <a:p>
            <a:pPr marL="761365" indent="-761365">
              <a:spcBef>
                <a:spcPts val="600"/>
              </a:spcBef>
              <a:spcAft>
                <a:spcPts val="600"/>
              </a:spcAft>
              <a:buFont typeface="Wingdings" panose="05000000000000000000" pitchFamily="2" charset="2"/>
              <a:buChar char="Ø"/>
            </a:pPr>
            <a:r>
              <a:rPr lang="en-US" sz="4200" dirty="0">
                <a:solidFill>
                  <a:srgbClr val="002060"/>
                </a:solidFill>
              </a:rPr>
              <a:t>Existing bridge built in 1957.</a:t>
            </a:r>
            <a:endParaRPr lang="en-US" sz="4200" dirty="0">
              <a:solidFill>
                <a:srgbClr val="002060"/>
              </a:solidFill>
              <a:ea typeface="Calibri"/>
              <a:cs typeface="Calibri"/>
            </a:endParaRPr>
          </a:p>
          <a:p>
            <a:pPr marL="761365" indent="-761365">
              <a:spcBef>
                <a:spcPts val="600"/>
              </a:spcBef>
              <a:spcAft>
                <a:spcPts val="600"/>
              </a:spcAft>
              <a:buFont typeface="Wingdings" panose="05000000000000000000" pitchFamily="2" charset="2"/>
              <a:buChar char="Ø"/>
            </a:pPr>
            <a:r>
              <a:rPr lang="en-US" sz="4200" dirty="0">
                <a:solidFill>
                  <a:srgbClr val="002060"/>
                </a:solidFill>
              </a:rPr>
              <a:t>Last major interchange improvements completed in 2009 </a:t>
            </a:r>
            <a:br>
              <a:rPr lang="en-US" sz="4200" dirty="0">
                <a:solidFill>
                  <a:srgbClr val="002060"/>
                </a:solidFill>
              </a:rPr>
            </a:br>
            <a:r>
              <a:rPr lang="en-US" sz="4200" dirty="0">
                <a:solidFill>
                  <a:srgbClr val="002060"/>
                </a:solidFill>
              </a:rPr>
              <a:t>(WP 28-97-00). </a:t>
            </a:r>
            <a:endParaRPr lang="en-US" sz="4200" dirty="0">
              <a:solidFill>
                <a:srgbClr val="002060"/>
              </a:solidFill>
              <a:ea typeface="Calibri"/>
              <a:cs typeface="Calibri"/>
            </a:endParaRPr>
          </a:p>
          <a:p>
            <a:pPr>
              <a:spcBef>
                <a:spcPts val="1000"/>
              </a:spcBef>
              <a:spcAft>
                <a:spcPts val="400"/>
              </a:spcAft>
            </a:pPr>
            <a:r>
              <a:rPr lang="en-US" sz="4200" b="1" u="sng" dirty="0">
                <a:solidFill>
                  <a:srgbClr val="002060"/>
                </a:solidFill>
              </a:rPr>
              <a:t>Current Scope of Work</a:t>
            </a:r>
            <a:endParaRPr lang="en-US" sz="4200" b="1" u="sng" dirty="0">
              <a:solidFill>
                <a:srgbClr val="002060"/>
              </a:solidFill>
              <a:ea typeface="Calibri"/>
              <a:cs typeface="Calibri"/>
            </a:endParaRPr>
          </a:p>
          <a:p>
            <a:pPr marL="761365" indent="-761365">
              <a:spcBef>
                <a:spcPts val="600"/>
              </a:spcBef>
              <a:spcAft>
                <a:spcPts val="600"/>
              </a:spcAft>
              <a:buFont typeface="Wingdings" panose="05000000000000000000" pitchFamily="2" charset="2"/>
              <a:buChar char="Ø"/>
            </a:pPr>
            <a:r>
              <a:rPr lang="en-CA" sz="4200" dirty="0">
                <a:solidFill>
                  <a:srgbClr val="002060"/>
                </a:solidFill>
              </a:rPr>
              <a:t>Develop preliminary plan for bridge replacement, interchange improvement (including AT) and traffic management needs for construction.</a:t>
            </a:r>
          </a:p>
          <a:p>
            <a:pPr>
              <a:spcBef>
                <a:spcPts val="1000"/>
              </a:spcBef>
              <a:spcAft>
                <a:spcPts val="400"/>
              </a:spcAft>
            </a:pPr>
            <a:r>
              <a:rPr lang="en-CA" sz="4200" b="1" u="sng" dirty="0">
                <a:solidFill>
                  <a:srgbClr val="002060"/>
                </a:solidFill>
              </a:rPr>
              <a:t>Issues &amp; Constraints</a:t>
            </a:r>
            <a:endParaRPr lang="en-CA" sz="4200" b="1" u="sng" dirty="0">
              <a:solidFill>
                <a:srgbClr val="002060"/>
              </a:solidFill>
              <a:ea typeface="Calibri"/>
              <a:cs typeface="Calibri"/>
            </a:endParaRPr>
          </a:p>
          <a:p>
            <a:pPr marL="761365" indent="-761365">
              <a:spcBef>
                <a:spcPts val="600"/>
              </a:spcBef>
              <a:spcAft>
                <a:spcPts val="600"/>
              </a:spcAft>
              <a:buFont typeface="Wingdings" panose="05000000000000000000" pitchFamily="2" charset="2"/>
              <a:buChar char="Ø"/>
            </a:pPr>
            <a:r>
              <a:rPr lang="en-US" sz="4200" dirty="0">
                <a:solidFill>
                  <a:srgbClr val="002060"/>
                </a:solidFill>
              </a:rPr>
              <a:t>Highway 401 detours, lane closures, and traffic disruptions.</a:t>
            </a:r>
            <a:endParaRPr lang="en-US" sz="4200" dirty="0">
              <a:solidFill>
                <a:srgbClr val="002060"/>
              </a:solidFill>
              <a:ea typeface="Calibri"/>
              <a:cs typeface="Calibri"/>
            </a:endParaRPr>
          </a:p>
          <a:p>
            <a:pPr marL="761365" indent="-761365">
              <a:spcBef>
                <a:spcPts val="600"/>
              </a:spcBef>
              <a:spcAft>
                <a:spcPts val="600"/>
              </a:spcAft>
              <a:buFont typeface="Wingdings" panose="05000000000000000000" pitchFamily="2" charset="2"/>
              <a:buChar char="Ø"/>
            </a:pPr>
            <a:r>
              <a:rPr lang="en-US" sz="4200" dirty="0">
                <a:solidFill>
                  <a:srgbClr val="002060"/>
                </a:solidFill>
              </a:rPr>
              <a:t>Utilities (e.g., watermain, TNPI pipeline, Bell, Hydro One, Cogeco).</a:t>
            </a:r>
          </a:p>
          <a:p>
            <a:pPr marL="1150938" lvl="1" indent="-377825">
              <a:spcBef>
                <a:spcPts val="1000"/>
              </a:spcBef>
              <a:spcAft>
                <a:spcPts val="1000"/>
              </a:spcAft>
              <a:buFont typeface="Wingdings" panose="05000000000000000000" pitchFamily="2" charset="2"/>
              <a:buChar char="§"/>
            </a:pPr>
            <a:r>
              <a:rPr lang="en-US" sz="4200" dirty="0">
                <a:solidFill>
                  <a:srgbClr val="002060"/>
                </a:solidFill>
              </a:rPr>
              <a:t>Shallow watermain located near Sydenham Road bridge.</a:t>
            </a:r>
          </a:p>
          <a:p>
            <a:pPr marL="761365" indent="-761365">
              <a:spcBef>
                <a:spcPts val="600"/>
              </a:spcBef>
              <a:spcAft>
                <a:spcPts val="600"/>
              </a:spcAft>
              <a:buFont typeface="Wingdings" panose="05000000000000000000" pitchFamily="2" charset="2"/>
              <a:buChar char="Ø"/>
            </a:pPr>
            <a:r>
              <a:rPr lang="en-US" sz="4200" dirty="0">
                <a:solidFill>
                  <a:srgbClr val="002060"/>
                </a:solidFill>
              </a:rPr>
              <a:t>Existing industrial/commercial properties, entrances, and proposed developments in the vicinity of the interchange.</a:t>
            </a:r>
            <a:endParaRPr lang="en-US" sz="4200" dirty="0">
              <a:solidFill>
                <a:srgbClr val="002060"/>
              </a:solidFill>
              <a:ea typeface="Calibri"/>
              <a:cs typeface="Calibri"/>
            </a:endParaRPr>
          </a:p>
          <a:p>
            <a:pPr marL="761365" indent="-761365">
              <a:spcBef>
                <a:spcPts val="600"/>
              </a:spcBef>
              <a:spcAft>
                <a:spcPts val="600"/>
              </a:spcAft>
              <a:buFont typeface="Wingdings" panose="05000000000000000000" pitchFamily="2" charset="2"/>
              <a:buChar char="Ø"/>
            </a:pPr>
            <a:r>
              <a:rPr lang="en-US" sz="4200" dirty="0">
                <a:solidFill>
                  <a:srgbClr val="002060"/>
                </a:solidFill>
              </a:rPr>
              <a:t>Cloverdale Park, K&amp;P Trail and parking lot, watercourses.</a:t>
            </a:r>
            <a:endParaRPr lang="en-US" sz="4200" dirty="0">
              <a:solidFill>
                <a:srgbClr val="002060"/>
              </a:solidFill>
              <a:ea typeface="Calibri"/>
              <a:cs typeface="Calibri"/>
            </a:endParaRPr>
          </a:p>
          <a:p>
            <a:pPr marL="761365" indent="-761365">
              <a:spcBef>
                <a:spcPts val="600"/>
              </a:spcBef>
              <a:spcAft>
                <a:spcPts val="600"/>
              </a:spcAft>
              <a:buFont typeface="Wingdings" panose="05000000000000000000" pitchFamily="2" charset="2"/>
              <a:buChar char="Ø"/>
            </a:pPr>
            <a:r>
              <a:rPr lang="en-US" sz="4200" dirty="0">
                <a:solidFill>
                  <a:srgbClr val="002060"/>
                </a:solidFill>
              </a:rPr>
              <a:t>Proximity to McIvor Road and Sunnyside Road.</a:t>
            </a:r>
            <a:endParaRPr lang="en-US" sz="4200" b="1" u="sng" dirty="0">
              <a:solidFill>
                <a:srgbClr val="002060"/>
              </a:solidFill>
              <a:ea typeface="Calibri"/>
              <a:cs typeface="Calibri"/>
            </a:endParaRPr>
          </a:p>
          <a:p>
            <a:pPr marL="761365" indent="-761365">
              <a:spcBef>
                <a:spcPts val="600"/>
              </a:spcBef>
              <a:spcAft>
                <a:spcPts val="600"/>
              </a:spcAft>
              <a:buFont typeface="Wingdings" panose="05000000000000000000" pitchFamily="2" charset="2"/>
              <a:buChar char="Ø"/>
            </a:pPr>
            <a:r>
              <a:rPr lang="en-US" sz="4200" dirty="0">
                <a:solidFill>
                  <a:srgbClr val="002060"/>
                </a:solidFill>
                <a:ea typeface="Calibri"/>
                <a:cs typeface="Calibri"/>
              </a:rPr>
              <a:t>Several potential heritage structures on the north side of the interchange.  </a:t>
            </a:r>
          </a:p>
          <a:p>
            <a:pPr marL="761365" indent="-761365">
              <a:spcBef>
                <a:spcPts val="600"/>
              </a:spcBef>
              <a:spcAft>
                <a:spcPts val="600"/>
              </a:spcAft>
              <a:buFont typeface="Wingdings" panose="05000000000000000000" pitchFamily="2" charset="2"/>
              <a:buChar char="Ø"/>
            </a:pPr>
            <a:r>
              <a:rPr lang="en-US" sz="4200" dirty="0">
                <a:solidFill>
                  <a:srgbClr val="002060"/>
                </a:solidFill>
                <a:ea typeface="Calibri"/>
                <a:cs typeface="Calibri"/>
              </a:rPr>
              <a:t>Agricultural lands in the northeast quadrant.</a:t>
            </a:r>
          </a:p>
        </p:txBody>
      </p:sp>
      <p:pic>
        <p:nvPicPr>
          <p:cNvPr id="13" name="Picture 12">
            <a:extLst>
              <a:ext uri="{FF2B5EF4-FFF2-40B4-BE49-F238E27FC236}">
                <a16:creationId xmlns:a16="http://schemas.microsoft.com/office/drawing/2014/main" id="{92870D68-7929-48A2-A339-839C6C03318C}"/>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506559" y="6628870"/>
            <a:ext cx="12252960" cy="4847184"/>
          </a:xfrm>
          <a:prstGeom prst="rect">
            <a:avLst/>
          </a:prstGeom>
          <a:ln w="25400">
            <a:solidFill>
              <a:schemeClr val="tx2"/>
            </a:solidFill>
          </a:ln>
        </p:spPr>
      </p:pic>
      <p:sp>
        <p:nvSpPr>
          <p:cNvPr id="11" name="TextBox 10">
            <a:extLst>
              <a:ext uri="{FF2B5EF4-FFF2-40B4-BE49-F238E27FC236}">
                <a16:creationId xmlns:a16="http://schemas.microsoft.com/office/drawing/2014/main" id="{64332A29-BF1D-63C1-F09D-115CA541D370}"/>
              </a:ext>
            </a:extLst>
          </p:cNvPr>
          <p:cNvSpPr txBox="1"/>
          <p:nvPr/>
        </p:nvSpPr>
        <p:spPr>
          <a:xfrm>
            <a:off x="16506559" y="11526850"/>
            <a:ext cx="7020556" cy="584775"/>
          </a:xfrm>
          <a:prstGeom prst="rect">
            <a:avLst/>
          </a:prstGeom>
          <a:noFill/>
        </p:spPr>
        <p:txBody>
          <a:bodyPr wrap="square" rtlCol="0">
            <a:spAutoFit/>
          </a:bodyPr>
          <a:lstStyle/>
          <a:p>
            <a:r>
              <a:rPr lang="en-US" sz="3200" b="1" dirty="0">
                <a:solidFill>
                  <a:srgbClr val="17375E"/>
                </a:solidFill>
              </a:rPr>
              <a:t>Sydenham Road Bridge (Westbound)</a:t>
            </a:r>
            <a:endParaRPr lang="en-CA" sz="3200" b="1" dirty="0">
              <a:solidFill>
                <a:srgbClr val="17375E"/>
              </a:solidFill>
            </a:endParaRPr>
          </a:p>
        </p:txBody>
      </p:sp>
      <p:pic>
        <p:nvPicPr>
          <p:cNvPr id="18" name="Picture 17">
            <a:extLst>
              <a:ext uri="{FF2B5EF4-FFF2-40B4-BE49-F238E27FC236}">
                <a16:creationId xmlns:a16="http://schemas.microsoft.com/office/drawing/2014/main" id="{5CE2DF03-E278-7073-2706-1A7272A8B265}"/>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6506559" y="12162419"/>
            <a:ext cx="12252960" cy="8117014"/>
          </a:xfrm>
          <a:prstGeom prst="rect">
            <a:avLst/>
          </a:prstGeom>
        </p:spPr>
      </p:pic>
      <p:sp>
        <p:nvSpPr>
          <p:cNvPr id="20" name="Slide Number Placeholder 7">
            <a:extLst>
              <a:ext uri="{FF2B5EF4-FFF2-40B4-BE49-F238E27FC236}">
                <a16:creationId xmlns:a16="http://schemas.microsoft.com/office/drawing/2014/main" id="{64861366-A2BE-F5E9-EDD0-B04AD87028AD}"/>
              </a:ext>
            </a:extLst>
          </p:cNvPr>
          <p:cNvSpPr txBox="1">
            <a:spLocks/>
          </p:cNvSpPr>
          <p:nvPr/>
        </p:nvSpPr>
        <p:spPr>
          <a:xfrm>
            <a:off x="14183783" y="20421600"/>
            <a:ext cx="893233" cy="1038578"/>
          </a:xfrm>
          <a:prstGeom prst="rect">
            <a:avLst/>
          </a:prstGeom>
        </p:spPr>
        <p:txBody>
          <a:bodyPr vert="horz" lIns="91440" tIns="45720" rIns="91440" bIns="45720" rtlCol="0" anchor="ctr"/>
          <a:lstStyle>
            <a:defPPr>
              <a:defRPr lang="en-US"/>
            </a:defPPr>
            <a:lvl1pPr marL="0" algn="r" defTabSz="3513095" rtl="0" eaLnBrk="1" latinLnBrk="0" hangingPunct="1">
              <a:defRPr sz="3556" kern="1200">
                <a:solidFill>
                  <a:schemeClr val="tx1">
                    <a:tint val="75000"/>
                  </a:schemeClr>
                </a:solidFill>
                <a:latin typeface="+mn-lt"/>
                <a:ea typeface="+mn-ea"/>
                <a:cs typeface="+mn-cs"/>
              </a:defRPr>
            </a:lvl1pPr>
            <a:lvl2pPr marL="1756548" algn="l" defTabSz="3513095" rtl="0" eaLnBrk="1" latinLnBrk="0" hangingPunct="1">
              <a:defRPr sz="6900" kern="1200">
                <a:solidFill>
                  <a:schemeClr val="tx1"/>
                </a:solidFill>
                <a:latin typeface="+mn-lt"/>
                <a:ea typeface="+mn-ea"/>
                <a:cs typeface="+mn-cs"/>
              </a:defRPr>
            </a:lvl2pPr>
            <a:lvl3pPr marL="3513095" algn="l" defTabSz="3513095" rtl="0" eaLnBrk="1" latinLnBrk="0" hangingPunct="1">
              <a:defRPr sz="6900" kern="1200">
                <a:solidFill>
                  <a:schemeClr val="tx1"/>
                </a:solidFill>
                <a:latin typeface="+mn-lt"/>
                <a:ea typeface="+mn-ea"/>
                <a:cs typeface="+mn-cs"/>
              </a:defRPr>
            </a:lvl3pPr>
            <a:lvl4pPr marL="5269644" algn="l" defTabSz="3513095" rtl="0" eaLnBrk="1" latinLnBrk="0" hangingPunct="1">
              <a:defRPr sz="6900" kern="1200">
                <a:solidFill>
                  <a:schemeClr val="tx1"/>
                </a:solidFill>
                <a:latin typeface="+mn-lt"/>
                <a:ea typeface="+mn-ea"/>
                <a:cs typeface="+mn-cs"/>
              </a:defRPr>
            </a:lvl4pPr>
            <a:lvl5pPr marL="7026192" algn="l" defTabSz="3513095" rtl="0" eaLnBrk="1" latinLnBrk="0" hangingPunct="1">
              <a:defRPr sz="6900" kern="1200">
                <a:solidFill>
                  <a:schemeClr val="tx1"/>
                </a:solidFill>
                <a:latin typeface="+mn-lt"/>
                <a:ea typeface="+mn-ea"/>
                <a:cs typeface="+mn-cs"/>
              </a:defRPr>
            </a:lvl5pPr>
            <a:lvl6pPr marL="8782740" algn="l" defTabSz="3513095" rtl="0" eaLnBrk="1" latinLnBrk="0" hangingPunct="1">
              <a:defRPr sz="6900" kern="1200">
                <a:solidFill>
                  <a:schemeClr val="tx1"/>
                </a:solidFill>
                <a:latin typeface="+mn-lt"/>
                <a:ea typeface="+mn-ea"/>
                <a:cs typeface="+mn-cs"/>
              </a:defRPr>
            </a:lvl6pPr>
            <a:lvl7pPr marL="10539287" algn="l" defTabSz="3513095" rtl="0" eaLnBrk="1" latinLnBrk="0" hangingPunct="1">
              <a:defRPr sz="6900" kern="1200">
                <a:solidFill>
                  <a:schemeClr val="tx1"/>
                </a:solidFill>
                <a:latin typeface="+mn-lt"/>
                <a:ea typeface="+mn-ea"/>
                <a:cs typeface="+mn-cs"/>
              </a:defRPr>
            </a:lvl7pPr>
            <a:lvl8pPr marL="12295836" algn="l" defTabSz="3513095" rtl="0" eaLnBrk="1" latinLnBrk="0" hangingPunct="1">
              <a:defRPr sz="6900" kern="1200">
                <a:solidFill>
                  <a:schemeClr val="tx1"/>
                </a:solidFill>
                <a:latin typeface="+mn-lt"/>
                <a:ea typeface="+mn-ea"/>
                <a:cs typeface="+mn-cs"/>
              </a:defRPr>
            </a:lvl8pPr>
            <a:lvl9pPr marL="14052384" algn="l" defTabSz="3513095" rtl="0" eaLnBrk="1" latinLnBrk="0" hangingPunct="1">
              <a:defRPr sz="6900" kern="1200">
                <a:solidFill>
                  <a:schemeClr val="tx1"/>
                </a:solidFill>
                <a:latin typeface="+mn-lt"/>
                <a:ea typeface="+mn-ea"/>
                <a:cs typeface="+mn-cs"/>
              </a:defRPr>
            </a:lvl9pPr>
          </a:lstStyle>
          <a:p>
            <a:pPr algn="ctr"/>
            <a:fld id="{1D0EB0AF-BBE9-46F9-BCF7-8F99A5DFC373}" type="slidenum">
              <a:rPr lang="en-US"/>
              <a:pPr algn="ctr"/>
              <a:t>10</a:t>
            </a:fld>
            <a:endParaRPr lang="en-US" dirty="0"/>
          </a:p>
        </p:txBody>
      </p:sp>
      <p:sp>
        <p:nvSpPr>
          <p:cNvPr id="10" name="TextBox 9">
            <a:extLst>
              <a:ext uri="{FF2B5EF4-FFF2-40B4-BE49-F238E27FC236}">
                <a16:creationId xmlns:a16="http://schemas.microsoft.com/office/drawing/2014/main" id="{C0EA10A5-24F3-CD67-73C4-051407BEDEE2}"/>
              </a:ext>
            </a:extLst>
          </p:cNvPr>
          <p:cNvSpPr txBox="1"/>
          <p:nvPr/>
        </p:nvSpPr>
        <p:spPr>
          <a:xfrm>
            <a:off x="16506559" y="20237163"/>
            <a:ext cx="7372162" cy="598632"/>
          </a:xfrm>
          <a:prstGeom prst="rect">
            <a:avLst/>
          </a:prstGeom>
          <a:noFill/>
        </p:spPr>
        <p:txBody>
          <a:bodyPr wrap="square" rtlCol="0">
            <a:spAutoFit/>
          </a:bodyPr>
          <a:lstStyle/>
          <a:p>
            <a:r>
              <a:rPr lang="en-US" sz="3200" b="1" dirty="0">
                <a:solidFill>
                  <a:srgbClr val="1F497D"/>
                </a:solidFill>
              </a:rPr>
              <a:t>Sydenham Road Bridge and Interchange</a:t>
            </a:r>
            <a:endParaRPr lang="en-CA" sz="3200" b="1" dirty="0">
              <a:solidFill>
                <a:srgbClr val="1F497D"/>
              </a:solidFill>
            </a:endParaRPr>
          </a:p>
        </p:txBody>
      </p:sp>
    </p:spTree>
    <p:extLst>
      <p:ext uri="{BB962C8B-B14F-4D97-AF65-F5344CB8AC3E}">
        <p14:creationId xmlns:p14="http://schemas.microsoft.com/office/powerpoint/2010/main" val="41208793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08EE38-F67D-9B55-67EA-DEC0789C39B3}"/>
              </a:ext>
            </a:extLst>
          </p:cNvPr>
          <p:cNvSpPr>
            <a:spLocks noGrp="1"/>
          </p:cNvSpPr>
          <p:nvPr>
            <p:ph type="title" idx="4294967295"/>
          </p:nvPr>
        </p:nvSpPr>
        <p:spPr>
          <a:xfrm>
            <a:off x="-1" y="5222240"/>
            <a:ext cx="29260800" cy="1635760"/>
          </a:xfrm>
          <a:prstGeom prst="rect">
            <a:avLst/>
          </a:prstGeom>
        </p:spPr>
        <p:txBody>
          <a:bodyPr/>
          <a:lstStyle/>
          <a:p>
            <a:pPr rtl="0" eaLnBrk="1" latinLnBrk="0" hangingPunct="1"/>
            <a:r>
              <a:rPr lang="en-CA" sz="8000" b="1" kern="1200" dirty="0">
                <a:solidFill>
                  <a:srgbClr val="002060"/>
                </a:solidFill>
                <a:effectLst/>
                <a:latin typeface="Calibri" panose="020F0502020204030204" pitchFamily="34" charset="0"/>
                <a:ea typeface="+mn-ea"/>
                <a:cs typeface="+mn-cs"/>
              </a:rPr>
              <a:t>Traffic Assessment </a:t>
            </a:r>
            <a:r>
              <a:rPr lang="en-US" sz="8000" b="1" kern="1200" dirty="0">
                <a:solidFill>
                  <a:srgbClr val="002060"/>
                </a:solidFill>
                <a:effectLst/>
                <a:latin typeface="Calibri" panose="020F0502020204030204" pitchFamily="34" charset="0"/>
                <a:ea typeface="+mn-ea"/>
                <a:cs typeface="+mn-cs"/>
              </a:rPr>
              <a:t>Overview</a:t>
            </a:r>
            <a:endParaRPr lang="en-CA" dirty="0"/>
          </a:p>
        </p:txBody>
      </p:sp>
      <p:sp>
        <p:nvSpPr>
          <p:cNvPr id="3" name="TextBox 2">
            <a:extLst>
              <a:ext uri="{FF2B5EF4-FFF2-40B4-BE49-F238E27FC236}">
                <a16:creationId xmlns:a16="http://schemas.microsoft.com/office/drawing/2014/main" id="{87949813-EFFF-A0AB-A814-8B6EF4CE2DD2}"/>
              </a:ext>
            </a:extLst>
          </p:cNvPr>
          <p:cNvSpPr txBox="1"/>
          <p:nvPr/>
        </p:nvSpPr>
        <p:spPr>
          <a:xfrm>
            <a:off x="624677" y="7738122"/>
            <a:ext cx="13716000" cy="8309967"/>
          </a:xfrm>
          <a:prstGeom prst="rect">
            <a:avLst/>
          </a:prstGeom>
          <a:noFill/>
        </p:spPr>
        <p:txBody>
          <a:bodyPr wrap="square" rtlCol="0">
            <a:spAutoFit/>
          </a:bodyPr>
          <a:lstStyle/>
          <a:p>
            <a:pPr algn="ctr">
              <a:spcBef>
                <a:spcPts val="1000"/>
              </a:spcBef>
              <a:spcAft>
                <a:spcPts val="1000"/>
              </a:spcAft>
            </a:pPr>
            <a:r>
              <a:rPr lang="en-US" sz="4400" b="1" u="sng" dirty="0">
                <a:solidFill>
                  <a:srgbClr val="002060"/>
                </a:solidFill>
              </a:rPr>
              <a:t>KR 38 Interchange</a:t>
            </a:r>
          </a:p>
          <a:p>
            <a:pPr marL="571500" indent="-571500">
              <a:spcBef>
                <a:spcPts val="1000"/>
              </a:spcBef>
              <a:spcAft>
                <a:spcPts val="1000"/>
              </a:spcAft>
              <a:buFont typeface="Wingdings" panose="05000000000000000000" pitchFamily="2" charset="2"/>
              <a:buChar char="Ø"/>
            </a:pPr>
            <a:r>
              <a:rPr lang="en-US" sz="4400" dirty="0">
                <a:solidFill>
                  <a:srgbClr val="002060"/>
                </a:solidFill>
              </a:rPr>
              <a:t>The previous approved PD &amp; EA Study (GWP 4049-11-00) recommended an interim and ultimate interchange configuration.</a:t>
            </a:r>
          </a:p>
          <a:p>
            <a:pPr marL="571500" indent="-571500">
              <a:spcBef>
                <a:spcPts val="1000"/>
              </a:spcBef>
              <a:spcAft>
                <a:spcPts val="1000"/>
              </a:spcAft>
              <a:buFont typeface="Wingdings" panose="05000000000000000000" pitchFamily="2" charset="2"/>
              <a:buChar char="Ø"/>
            </a:pPr>
            <a:r>
              <a:rPr lang="en-US" sz="4400" dirty="0">
                <a:solidFill>
                  <a:srgbClr val="002060"/>
                </a:solidFill>
              </a:rPr>
              <a:t>The interim works were constructed in 2021        (Contract 2018-4011). </a:t>
            </a:r>
          </a:p>
          <a:p>
            <a:pPr marL="571500" indent="-571500">
              <a:spcBef>
                <a:spcPts val="1000"/>
              </a:spcBef>
              <a:spcAft>
                <a:spcPts val="1000"/>
              </a:spcAft>
              <a:buFont typeface="Wingdings" panose="05000000000000000000" pitchFamily="2" charset="2"/>
              <a:buChar char="Ø"/>
            </a:pPr>
            <a:r>
              <a:rPr lang="en-US" sz="4400" dirty="0">
                <a:solidFill>
                  <a:srgbClr val="002060"/>
                </a:solidFill>
              </a:rPr>
              <a:t>The ultimate plan, which is the subject of this study, includes KR 38 bridge replacement (with three NB and three SB lanes) and the new N-E On-Ramp.  These improvements are anticipated to result in acceptable operations in the future horizon year (2055).</a:t>
            </a:r>
          </a:p>
        </p:txBody>
      </p:sp>
      <p:sp>
        <p:nvSpPr>
          <p:cNvPr id="6" name="TextBox 5">
            <a:extLst>
              <a:ext uri="{FF2B5EF4-FFF2-40B4-BE49-F238E27FC236}">
                <a16:creationId xmlns:a16="http://schemas.microsoft.com/office/drawing/2014/main" id="{0298FB00-A4A9-D18D-13B7-C0127E13C715}"/>
              </a:ext>
            </a:extLst>
          </p:cNvPr>
          <p:cNvSpPr txBox="1"/>
          <p:nvPr/>
        </p:nvSpPr>
        <p:spPr>
          <a:xfrm>
            <a:off x="15350108" y="7738122"/>
            <a:ext cx="13114280" cy="10341293"/>
          </a:xfrm>
          <a:prstGeom prst="rect">
            <a:avLst/>
          </a:prstGeom>
          <a:noFill/>
        </p:spPr>
        <p:txBody>
          <a:bodyPr wrap="square">
            <a:spAutoFit/>
          </a:bodyPr>
          <a:lstStyle/>
          <a:p>
            <a:pPr algn="ctr">
              <a:spcBef>
                <a:spcPts val="1000"/>
              </a:spcBef>
              <a:spcAft>
                <a:spcPts val="1000"/>
              </a:spcAft>
            </a:pPr>
            <a:r>
              <a:rPr lang="en-US" sz="4400" b="1" u="sng" dirty="0">
                <a:solidFill>
                  <a:srgbClr val="002060"/>
                </a:solidFill>
              </a:rPr>
              <a:t>Sydenham Road Interchange</a:t>
            </a:r>
          </a:p>
          <a:p>
            <a:pPr marL="571500" indent="-571500">
              <a:spcBef>
                <a:spcPts val="1000"/>
              </a:spcBef>
              <a:spcAft>
                <a:spcPts val="1000"/>
              </a:spcAft>
              <a:buFont typeface="Wingdings" panose="05000000000000000000" pitchFamily="2" charset="2"/>
              <a:buChar char="Ø"/>
            </a:pPr>
            <a:r>
              <a:rPr lang="en-US" sz="4400" dirty="0">
                <a:solidFill>
                  <a:srgbClr val="002060"/>
                </a:solidFill>
              </a:rPr>
              <a:t>To maintain acceptable operations in the future horizon year (2055), widening from two lanes to four lanes (two NB and two SB lanes) is recommended within the interchange area.</a:t>
            </a:r>
          </a:p>
          <a:p>
            <a:pPr marL="571500" indent="-571500">
              <a:spcBef>
                <a:spcPts val="1000"/>
              </a:spcBef>
              <a:spcAft>
                <a:spcPts val="1000"/>
              </a:spcAft>
              <a:buFont typeface="Wingdings" panose="05000000000000000000" pitchFamily="2" charset="2"/>
              <a:buChar char="Ø"/>
            </a:pPr>
            <a:r>
              <a:rPr lang="en-US" sz="4400" dirty="0">
                <a:solidFill>
                  <a:srgbClr val="002060"/>
                </a:solidFill>
              </a:rPr>
              <a:t>Maintaining access to McIvor Road with a signalized intersection is anticipated to deteriorate future interchange traffic operations and result in congested ramp terminal operations in the future horizon year (2055). </a:t>
            </a:r>
          </a:p>
          <a:p>
            <a:pPr marL="571500" indent="-571500">
              <a:spcBef>
                <a:spcPts val="1000"/>
              </a:spcBef>
              <a:spcAft>
                <a:spcPts val="1000"/>
              </a:spcAft>
              <a:buFont typeface="Wingdings" panose="05000000000000000000" pitchFamily="2" charset="2"/>
              <a:buChar char="Ø"/>
            </a:pPr>
            <a:r>
              <a:rPr lang="en-US" sz="4400" dirty="0">
                <a:solidFill>
                  <a:srgbClr val="002060"/>
                </a:solidFill>
              </a:rPr>
              <a:t>Roundabout intersections can provide the highest performing traffic operations (operating well / acceptably in 2055) while maintaining access to McIvor Road.</a:t>
            </a:r>
          </a:p>
        </p:txBody>
      </p:sp>
      <p:sp>
        <p:nvSpPr>
          <p:cNvPr id="2" name="Slide Number Placeholder 7">
            <a:extLst>
              <a:ext uri="{FF2B5EF4-FFF2-40B4-BE49-F238E27FC236}">
                <a16:creationId xmlns:a16="http://schemas.microsoft.com/office/drawing/2014/main" id="{1C91779B-5542-28EB-61DE-A5DB4210DBF3}"/>
              </a:ext>
            </a:extLst>
          </p:cNvPr>
          <p:cNvSpPr txBox="1">
            <a:spLocks/>
          </p:cNvSpPr>
          <p:nvPr/>
        </p:nvSpPr>
        <p:spPr>
          <a:xfrm>
            <a:off x="14183783" y="20421600"/>
            <a:ext cx="893233" cy="1038578"/>
          </a:xfrm>
          <a:prstGeom prst="rect">
            <a:avLst/>
          </a:prstGeom>
        </p:spPr>
        <p:txBody>
          <a:bodyPr vert="horz" lIns="91440" tIns="45720" rIns="91440" bIns="45720" rtlCol="0" anchor="ctr"/>
          <a:lstStyle>
            <a:defPPr>
              <a:defRPr lang="en-US"/>
            </a:defPPr>
            <a:lvl1pPr marL="0" algn="r" defTabSz="3513095" rtl="0" eaLnBrk="1" latinLnBrk="0" hangingPunct="1">
              <a:defRPr sz="3556" kern="1200">
                <a:solidFill>
                  <a:schemeClr val="tx1">
                    <a:tint val="75000"/>
                  </a:schemeClr>
                </a:solidFill>
                <a:latin typeface="+mn-lt"/>
                <a:ea typeface="+mn-ea"/>
                <a:cs typeface="+mn-cs"/>
              </a:defRPr>
            </a:lvl1pPr>
            <a:lvl2pPr marL="1756548" algn="l" defTabSz="3513095" rtl="0" eaLnBrk="1" latinLnBrk="0" hangingPunct="1">
              <a:defRPr sz="6900" kern="1200">
                <a:solidFill>
                  <a:schemeClr val="tx1"/>
                </a:solidFill>
                <a:latin typeface="+mn-lt"/>
                <a:ea typeface="+mn-ea"/>
                <a:cs typeface="+mn-cs"/>
              </a:defRPr>
            </a:lvl2pPr>
            <a:lvl3pPr marL="3513095" algn="l" defTabSz="3513095" rtl="0" eaLnBrk="1" latinLnBrk="0" hangingPunct="1">
              <a:defRPr sz="6900" kern="1200">
                <a:solidFill>
                  <a:schemeClr val="tx1"/>
                </a:solidFill>
                <a:latin typeface="+mn-lt"/>
                <a:ea typeface="+mn-ea"/>
                <a:cs typeface="+mn-cs"/>
              </a:defRPr>
            </a:lvl3pPr>
            <a:lvl4pPr marL="5269644" algn="l" defTabSz="3513095" rtl="0" eaLnBrk="1" latinLnBrk="0" hangingPunct="1">
              <a:defRPr sz="6900" kern="1200">
                <a:solidFill>
                  <a:schemeClr val="tx1"/>
                </a:solidFill>
                <a:latin typeface="+mn-lt"/>
                <a:ea typeface="+mn-ea"/>
                <a:cs typeface="+mn-cs"/>
              </a:defRPr>
            </a:lvl4pPr>
            <a:lvl5pPr marL="7026192" algn="l" defTabSz="3513095" rtl="0" eaLnBrk="1" latinLnBrk="0" hangingPunct="1">
              <a:defRPr sz="6900" kern="1200">
                <a:solidFill>
                  <a:schemeClr val="tx1"/>
                </a:solidFill>
                <a:latin typeface="+mn-lt"/>
                <a:ea typeface="+mn-ea"/>
                <a:cs typeface="+mn-cs"/>
              </a:defRPr>
            </a:lvl5pPr>
            <a:lvl6pPr marL="8782740" algn="l" defTabSz="3513095" rtl="0" eaLnBrk="1" latinLnBrk="0" hangingPunct="1">
              <a:defRPr sz="6900" kern="1200">
                <a:solidFill>
                  <a:schemeClr val="tx1"/>
                </a:solidFill>
                <a:latin typeface="+mn-lt"/>
                <a:ea typeface="+mn-ea"/>
                <a:cs typeface="+mn-cs"/>
              </a:defRPr>
            </a:lvl6pPr>
            <a:lvl7pPr marL="10539287" algn="l" defTabSz="3513095" rtl="0" eaLnBrk="1" latinLnBrk="0" hangingPunct="1">
              <a:defRPr sz="6900" kern="1200">
                <a:solidFill>
                  <a:schemeClr val="tx1"/>
                </a:solidFill>
                <a:latin typeface="+mn-lt"/>
                <a:ea typeface="+mn-ea"/>
                <a:cs typeface="+mn-cs"/>
              </a:defRPr>
            </a:lvl7pPr>
            <a:lvl8pPr marL="12295836" algn="l" defTabSz="3513095" rtl="0" eaLnBrk="1" latinLnBrk="0" hangingPunct="1">
              <a:defRPr sz="6900" kern="1200">
                <a:solidFill>
                  <a:schemeClr val="tx1"/>
                </a:solidFill>
                <a:latin typeface="+mn-lt"/>
                <a:ea typeface="+mn-ea"/>
                <a:cs typeface="+mn-cs"/>
              </a:defRPr>
            </a:lvl8pPr>
            <a:lvl9pPr marL="14052384" algn="l" defTabSz="3513095" rtl="0" eaLnBrk="1" latinLnBrk="0" hangingPunct="1">
              <a:defRPr sz="6900" kern="1200">
                <a:solidFill>
                  <a:schemeClr val="tx1"/>
                </a:solidFill>
                <a:latin typeface="+mn-lt"/>
                <a:ea typeface="+mn-ea"/>
                <a:cs typeface="+mn-cs"/>
              </a:defRPr>
            </a:lvl9pPr>
          </a:lstStyle>
          <a:p>
            <a:pPr algn="ctr"/>
            <a:fld id="{1D0EB0AF-BBE9-46F9-BCF7-8F99A5DFC373}" type="slidenum">
              <a:rPr lang="en-US"/>
              <a:pPr algn="ctr"/>
              <a:t>11</a:t>
            </a:fld>
            <a:endParaRPr lang="en-US" dirty="0"/>
          </a:p>
        </p:txBody>
      </p:sp>
    </p:spTree>
    <p:extLst>
      <p:ext uri="{BB962C8B-B14F-4D97-AF65-F5344CB8AC3E}">
        <p14:creationId xmlns:p14="http://schemas.microsoft.com/office/powerpoint/2010/main" val="33529719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92E2137-0E95-95D9-1D0A-33DB03F7DA07}"/>
              </a:ext>
            </a:extLst>
          </p:cNvPr>
          <p:cNvSpPr>
            <a:spLocks noGrp="1"/>
          </p:cNvSpPr>
          <p:nvPr>
            <p:ph type="title" idx="4294967295"/>
          </p:nvPr>
        </p:nvSpPr>
        <p:spPr>
          <a:xfrm>
            <a:off x="0" y="5132907"/>
            <a:ext cx="29260799" cy="1513840"/>
          </a:xfrm>
          <a:prstGeom prst="rect">
            <a:avLst/>
          </a:prstGeom>
        </p:spPr>
        <p:txBody>
          <a:bodyPr/>
          <a:lstStyle/>
          <a:p>
            <a:pPr rtl="0" eaLnBrk="1" latinLnBrk="0" hangingPunct="1"/>
            <a:r>
              <a:rPr lang="en-US" sz="8000" b="1" kern="1200" dirty="0">
                <a:solidFill>
                  <a:srgbClr val="002060"/>
                </a:solidFill>
                <a:effectLst/>
                <a:latin typeface="Calibri" panose="020F0502020204030204" pitchFamily="34" charset="0"/>
                <a:ea typeface="+mn-ea"/>
                <a:cs typeface="+mn-cs"/>
              </a:rPr>
              <a:t>Challenges and Opportunities</a:t>
            </a:r>
            <a:endParaRPr lang="en-CA" dirty="0"/>
          </a:p>
        </p:txBody>
      </p:sp>
      <p:sp>
        <p:nvSpPr>
          <p:cNvPr id="2" name="TextBox 1">
            <a:extLst>
              <a:ext uri="{FF2B5EF4-FFF2-40B4-BE49-F238E27FC236}">
                <a16:creationId xmlns:a16="http://schemas.microsoft.com/office/drawing/2014/main" id="{7CAB619F-38C2-CEBC-32EA-B9BD628E3BAF}"/>
              </a:ext>
            </a:extLst>
          </p:cNvPr>
          <p:cNvSpPr txBox="1"/>
          <p:nvPr/>
        </p:nvSpPr>
        <p:spPr>
          <a:xfrm>
            <a:off x="895351" y="7045630"/>
            <a:ext cx="28193999" cy="769441"/>
          </a:xfrm>
          <a:prstGeom prst="rect">
            <a:avLst/>
          </a:prstGeom>
          <a:noFill/>
        </p:spPr>
        <p:txBody>
          <a:bodyPr wrap="square" rtlCol="0">
            <a:spAutoFit/>
          </a:bodyPr>
          <a:lstStyle/>
          <a:p>
            <a:r>
              <a:rPr lang="en-CA" sz="4400" dirty="0">
                <a:solidFill>
                  <a:srgbClr val="002060"/>
                </a:solidFill>
              </a:rPr>
              <a:t>Below is a summary of the identified Challenges and Opportunities identified within the Study Area.</a:t>
            </a:r>
            <a:endParaRPr lang="en-US" sz="4400" dirty="0">
              <a:solidFill>
                <a:srgbClr val="002060"/>
              </a:solidFill>
            </a:endParaRPr>
          </a:p>
        </p:txBody>
      </p:sp>
      <p:sp>
        <p:nvSpPr>
          <p:cNvPr id="4" name="TextBox 3">
            <a:extLst>
              <a:ext uri="{FF2B5EF4-FFF2-40B4-BE49-F238E27FC236}">
                <a16:creationId xmlns:a16="http://schemas.microsoft.com/office/drawing/2014/main" id="{8BB89C41-2001-132E-EBE3-FC0C055194B7}"/>
              </a:ext>
            </a:extLst>
          </p:cNvPr>
          <p:cNvSpPr txBox="1"/>
          <p:nvPr/>
        </p:nvSpPr>
        <p:spPr>
          <a:xfrm>
            <a:off x="612969" y="8551395"/>
            <a:ext cx="13441680" cy="8053487"/>
          </a:xfrm>
          <a:prstGeom prst="rect">
            <a:avLst/>
          </a:prstGeom>
          <a:noFill/>
        </p:spPr>
        <p:txBody>
          <a:bodyPr wrap="square" rtlCol="0">
            <a:spAutoFit/>
          </a:bodyPr>
          <a:lstStyle/>
          <a:p>
            <a:pPr algn="ctr">
              <a:spcAft>
                <a:spcPts val="1000"/>
              </a:spcAft>
            </a:pPr>
            <a:r>
              <a:rPr lang="en-US" sz="4400" b="1" u="sng" dirty="0">
                <a:solidFill>
                  <a:srgbClr val="002060"/>
                </a:solidFill>
              </a:rPr>
              <a:t>Challenges</a:t>
            </a:r>
          </a:p>
          <a:p>
            <a:pPr marL="762010" indent="-762010">
              <a:spcBef>
                <a:spcPts val="1000"/>
              </a:spcBef>
              <a:spcAft>
                <a:spcPts val="1000"/>
              </a:spcAft>
              <a:buFont typeface="Wingdings" panose="05000000000000000000" pitchFamily="2" charset="2"/>
              <a:buChar char="Ø"/>
            </a:pPr>
            <a:r>
              <a:rPr lang="en-CA" sz="4400" dirty="0">
                <a:solidFill>
                  <a:srgbClr val="002060"/>
                </a:solidFill>
              </a:rPr>
              <a:t>Two bridges (EB Collins Creek and Sydenham Road) within the study area are nearing the end of their service life and will require replacement in the near future.</a:t>
            </a:r>
          </a:p>
          <a:p>
            <a:pPr marL="762010" indent="-762010">
              <a:spcBef>
                <a:spcPts val="1000"/>
              </a:spcBef>
              <a:spcAft>
                <a:spcPts val="1000"/>
              </a:spcAft>
              <a:buFont typeface="Wingdings" panose="05000000000000000000" pitchFamily="2" charset="2"/>
              <a:buChar char="Ø"/>
            </a:pPr>
            <a:r>
              <a:rPr lang="en-CA" sz="4400" dirty="0">
                <a:solidFill>
                  <a:srgbClr val="002060"/>
                </a:solidFill>
              </a:rPr>
              <a:t>Based on the future traffic projections, by 2030, the existing Sydenham Road interchange intersection operations are anticipated to deteriorate with multiple critical traffic movements, and by 2040, it is anticipated that the interchange intersection will not be able to accommodate the projected growth.</a:t>
            </a:r>
            <a:endParaRPr lang="en-US" sz="4400" dirty="0">
              <a:solidFill>
                <a:srgbClr val="002060"/>
              </a:solidFill>
            </a:endParaRPr>
          </a:p>
        </p:txBody>
      </p:sp>
      <p:sp>
        <p:nvSpPr>
          <p:cNvPr id="5" name="TextBox 4">
            <a:extLst>
              <a:ext uri="{FF2B5EF4-FFF2-40B4-BE49-F238E27FC236}">
                <a16:creationId xmlns:a16="http://schemas.microsoft.com/office/drawing/2014/main" id="{71D8D349-BEDC-1D68-A1E1-5A5BD846FA4C}"/>
              </a:ext>
            </a:extLst>
          </p:cNvPr>
          <p:cNvSpPr txBox="1"/>
          <p:nvPr/>
        </p:nvSpPr>
        <p:spPr>
          <a:xfrm>
            <a:off x="15077016" y="8521583"/>
            <a:ext cx="13441680" cy="9664184"/>
          </a:xfrm>
          <a:prstGeom prst="rect">
            <a:avLst/>
          </a:prstGeom>
          <a:noFill/>
        </p:spPr>
        <p:txBody>
          <a:bodyPr wrap="square" rtlCol="0">
            <a:spAutoFit/>
          </a:bodyPr>
          <a:lstStyle/>
          <a:p>
            <a:pPr algn="ctr">
              <a:spcAft>
                <a:spcPts val="1000"/>
              </a:spcAft>
            </a:pPr>
            <a:r>
              <a:rPr lang="en-US" sz="4400" b="1" u="sng" dirty="0">
                <a:solidFill>
                  <a:srgbClr val="002060"/>
                </a:solidFill>
              </a:rPr>
              <a:t>Opportunities</a:t>
            </a:r>
          </a:p>
          <a:p>
            <a:pPr marL="762010" indent="-762010">
              <a:spcBef>
                <a:spcPts val="1000"/>
              </a:spcBef>
              <a:spcAft>
                <a:spcPts val="1000"/>
              </a:spcAft>
              <a:buFont typeface="Wingdings" panose="05000000000000000000" pitchFamily="2" charset="2"/>
              <a:buChar char="Ø"/>
            </a:pPr>
            <a:r>
              <a:rPr lang="en-CA" sz="4400" dirty="0">
                <a:solidFill>
                  <a:srgbClr val="002060"/>
                </a:solidFill>
              </a:rPr>
              <a:t>Completing the necessary bridge replacements that will protect the safety of the public and provides an opportunity to accommodate the future footprint of Highway 401.</a:t>
            </a:r>
          </a:p>
          <a:p>
            <a:pPr marL="762010" indent="-762010">
              <a:spcBef>
                <a:spcPts val="1000"/>
              </a:spcBef>
              <a:spcAft>
                <a:spcPts val="1000"/>
              </a:spcAft>
              <a:buFont typeface="Wingdings" panose="05000000000000000000" pitchFamily="2" charset="2"/>
              <a:buChar char="Ø"/>
            </a:pPr>
            <a:r>
              <a:rPr lang="en-CA" sz="4400" dirty="0">
                <a:solidFill>
                  <a:srgbClr val="002060"/>
                </a:solidFill>
              </a:rPr>
              <a:t>By identifying a future Sydenham Road interchange configuration, the bridge replacement can be implemented efficiently and in a cost-effective manner, minimizing future waste while improving traffic operations. </a:t>
            </a:r>
          </a:p>
          <a:p>
            <a:pPr marL="762010" indent="-762010">
              <a:spcBef>
                <a:spcPts val="1000"/>
              </a:spcBef>
              <a:spcAft>
                <a:spcPts val="1000"/>
              </a:spcAft>
              <a:buFont typeface="Wingdings" panose="05000000000000000000" pitchFamily="2" charset="2"/>
              <a:buChar char="Ø"/>
            </a:pPr>
            <a:r>
              <a:rPr lang="en-CA" sz="4400" dirty="0">
                <a:solidFill>
                  <a:srgbClr val="002060"/>
                </a:solidFill>
              </a:rPr>
              <a:t>Identifying the future interchange configuration at Sydenham Road will provide a plan to manage adjacent developments and highway corridor access.</a:t>
            </a:r>
            <a:endParaRPr lang="en-US" sz="4400" dirty="0">
              <a:solidFill>
                <a:srgbClr val="002060"/>
              </a:solidFill>
            </a:endParaRPr>
          </a:p>
        </p:txBody>
      </p:sp>
      <p:sp>
        <p:nvSpPr>
          <p:cNvPr id="24" name="Slide Number Placeholder 7">
            <a:extLst>
              <a:ext uri="{FF2B5EF4-FFF2-40B4-BE49-F238E27FC236}">
                <a16:creationId xmlns:a16="http://schemas.microsoft.com/office/drawing/2014/main" id="{487B0709-9622-6D80-C5B9-2D753EAB4DB9}"/>
              </a:ext>
            </a:extLst>
          </p:cNvPr>
          <p:cNvSpPr txBox="1">
            <a:spLocks/>
          </p:cNvSpPr>
          <p:nvPr/>
        </p:nvSpPr>
        <p:spPr>
          <a:xfrm>
            <a:off x="14183783" y="20421600"/>
            <a:ext cx="893233" cy="1038578"/>
          </a:xfrm>
          <a:prstGeom prst="rect">
            <a:avLst/>
          </a:prstGeom>
        </p:spPr>
        <p:txBody>
          <a:bodyPr vert="horz" lIns="91440" tIns="45720" rIns="91440" bIns="45720" rtlCol="0" anchor="ctr"/>
          <a:lstStyle>
            <a:defPPr>
              <a:defRPr lang="en-US"/>
            </a:defPPr>
            <a:lvl1pPr marL="0" algn="r" defTabSz="3513095" rtl="0" eaLnBrk="1" latinLnBrk="0" hangingPunct="1">
              <a:defRPr sz="3556" kern="1200">
                <a:solidFill>
                  <a:schemeClr val="tx1">
                    <a:tint val="75000"/>
                  </a:schemeClr>
                </a:solidFill>
                <a:latin typeface="+mn-lt"/>
                <a:ea typeface="+mn-ea"/>
                <a:cs typeface="+mn-cs"/>
              </a:defRPr>
            </a:lvl1pPr>
            <a:lvl2pPr marL="1756548" algn="l" defTabSz="3513095" rtl="0" eaLnBrk="1" latinLnBrk="0" hangingPunct="1">
              <a:defRPr sz="6900" kern="1200">
                <a:solidFill>
                  <a:schemeClr val="tx1"/>
                </a:solidFill>
                <a:latin typeface="+mn-lt"/>
                <a:ea typeface="+mn-ea"/>
                <a:cs typeface="+mn-cs"/>
              </a:defRPr>
            </a:lvl2pPr>
            <a:lvl3pPr marL="3513095" algn="l" defTabSz="3513095" rtl="0" eaLnBrk="1" latinLnBrk="0" hangingPunct="1">
              <a:defRPr sz="6900" kern="1200">
                <a:solidFill>
                  <a:schemeClr val="tx1"/>
                </a:solidFill>
                <a:latin typeface="+mn-lt"/>
                <a:ea typeface="+mn-ea"/>
                <a:cs typeface="+mn-cs"/>
              </a:defRPr>
            </a:lvl3pPr>
            <a:lvl4pPr marL="5269644" algn="l" defTabSz="3513095" rtl="0" eaLnBrk="1" latinLnBrk="0" hangingPunct="1">
              <a:defRPr sz="6900" kern="1200">
                <a:solidFill>
                  <a:schemeClr val="tx1"/>
                </a:solidFill>
                <a:latin typeface="+mn-lt"/>
                <a:ea typeface="+mn-ea"/>
                <a:cs typeface="+mn-cs"/>
              </a:defRPr>
            </a:lvl4pPr>
            <a:lvl5pPr marL="7026192" algn="l" defTabSz="3513095" rtl="0" eaLnBrk="1" latinLnBrk="0" hangingPunct="1">
              <a:defRPr sz="6900" kern="1200">
                <a:solidFill>
                  <a:schemeClr val="tx1"/>
                </a:solidFill>
                <a:latin typeface="+mn-lt"/>
                <a:ea typeface="+mn-ea"/>
                <a:cs typeface="+mn-cs"/>
              </a:defRPr>
            </a:lvl5pPr>
            <a:lvl6pPr marL="8782740" algn="l" defTabSz="3513095" rtl="0" eaLnBrk="1" latinLnBrk="0" hangingPunct="1">
              <a:defRPr sz="6900" kern="1200">
                <a:solidFill>
                  <a:schemeClr val="tx1"/>
                </a:solidFill>
                <a:latin typeface="+mn-lt"/>
                <a:ea typeface="+mn-ea"/>
                <a:cs typeface="+mn-cs"/>
              </a:defRPr>
            </a:lvl6pPr>
            <a:lvl7pPr marL="10539287" algn="l" defTabSz="3513095" rtl="0" eaLnBrk="1" latinLnBrk="0" hangingPunct="1">
              <a:defRPr sz="6900" kern="1200">
                <a:solidFill>
                  <a:schemeClr val="tx1"/>
                </a:solidFill>
                <a:latin typeface="+mn-lt"/>
                <a:ea typeface="+mn-ea"/>
                <a:cs typeface="+mn-cs"/>
              </a:defRPr>
            </a:lvl7pPr>
            <a:lvl8pPr marL="12295836" algn="l" defTabSz="3513095" rtl="0" eaLnBrk="1" latinLnBrk="0" hangingPunct="1">
              <a:defRPr sz="6900" kern="1200">
                <a:solidFill>
                  <a:schemeClr val="tx1"/>
                </a:solidFill>
                <a:latin typeface="+mn-lt"/>
                <a:ea typeface="+mn-ea"/>
                <a:cs typeface="+mn-cs"/>
              </a:defRPr>
            </a:lvl8pPr>
            <a:lvl9pPr marL="14052384" algn="l" defTabSz="3513095" rtl="0" eaLnBrk="1" latinLnBrk="0" hangingPunct="1">
              <a:defRPr sz="6900" kern="1200">
                <a:solidFill>
                  <a:schemeClr val="tx1"/>
                </a:solidFill>
                <a:latin typeface="+mn-lt"/>
                <a:ea typeface="+mn-ea"/>
                <a:cs typeface="+mn-cs"/>
              </a:defRPr>
            </a:lvl9pPr>
          </a:lstStyle>
          <a:p>
            <a:pPr algn="ctr"/>
            <a:fld id="{1D0EB0AF-BBE9-46F9-BCF7-8F99A5DFC373}" type="slidenum">
              <a:rPr lang="en-US"/>
              <a:pPr algn="ctr"/>
              <a:t>12</a:t>
            </a:fld>
            <a:endParaRPr lang="en-US" dirty="0"/>
          </a:p>
        </p:txBody>
      </p:sp>
    </p:spTree>
    <p:extLst>
      <p:ext uri="{BB962C8B-B14F-4D97-AF65-F5344CB8AC3E}">
        <p14:creationId xmlns:p14="http://schemas.microsoft.com/office/powerpoint/2010/main" val="23085529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FE07E-145A-3550-BAD4-F935BBB594E3}"/>
              </a:ext>
            </a:extLst>
          </p:cNvPr>
          <p:cNvSpPr>
            <a:spLocks noGrp="1"/>
          </p:cNvSpPr>
          <p:nvPr>
            <p:ph type="title" idx="4294967295"/>
          </p:nvPr>
        </p:nvSpPr>
        <p:spPr>
          <a:xfrm>
            <a:off x="0" y="4764787"/>
            <a:ext cx="29260799" cy="1410784"/>
          </a:xfrm>
          <a:prstGeom prst="rect">
            <a:avLst/>
          </a:prstGeom>
        </p:spPr>
        <p:txBody>
          <a:bodyPr/>
          <a:lstStyle/>
          <a:p>
            <a:pPr rtl="0" eaLnBrk="1" latinLnBrk="0" hangingPunct="1"/>
            <a:r>
              <a:rPr lang="en-US" sz="8000" b="1" kern="1200" dirty="0">
                <a:solidFill>
                  <a:srgbClr val="002060"/>
                </a:solidFill>
                <a:effectLst/>
                <a:latin typeface="Calibri" panose="020F0502020204030204" pitchFamily="34" charset="0"/>
                <a:ea typeface="+mn-ea"/>
                <a:cs typeface="Arial" panose="020B0604020202020204" pitchFamily="34" charset="0"/>
              </a:rPr>
              <a:t>Evaluation Process and Selection of the Recommended Plan</a:t>
            </a:r>
            <a:endParaRPr lang="en-CA" dirty="0"/>
          </a:p>
        </p:txBody>
      </p:sp>
      <p:sp>
        <p:nvSpPr>
          <p:cNvPr id="4" name="Rectangle 3">
            <a:extLst>
              <a:ext uri="{FF2B5EF4-FFF2-40B4-BE49-F238E27FC236}">
                <a16:creationId xmlns:a16="http://schemas.microsoft.com/office/drawing/2014/main" id="{9305722B-E2C4-A664-7448-F158965C99B5}"/>
              </a:ext>
            </a:extLst>
          </p:cNvPr>
          <p:cNvSpPr txBox="1">
            <a:spLocks noChangeArrowheads="1"/>
          </p:cNvSpPr>
          <p:nvPr/>
        </p:nvSpPr>
        <p:spPr bwMode="auto">
          <a:xfrm>
            <a:off x="0" y="6206033"/>
            <a:ext cx="29260800" cy="1460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19435" tIns="109714" rIns="219435" bIns="109714" numCol="1" anchor="t" anchorCtr="0" compatLnSpc="1">
            <a:prstTxWarp prst="textNoShape">
              <a:avLst/>
            </a:prstTxWarp>
          </a:bodyPr>
          <a:lstStyle>
            <a:lvl1pPr marL="1174750" indent="-1174750" algn="l" defTabSz="3132138" rtl="0" eaLnBrk="0" fontAlgn="base" hangingPunct="0">
              <a:spcBef>
                <a:spcPct val="20000"/>
              </a:spcBef>
              <a:spcAft>
                <a:spcPct val="0"/>
              </a:spcAft>
              <a:buChar char="•"/>
              <a:defRPr lang="en-US" sz="5400" dirty="0" smtClean="0">
                <a:solidFill>
                  <a:srgbClr val="663300"/>
                </a:solidFill>
                <a:latin typeface="Tahoma" pitchFamily="34" charset="0"/>
                <a:ea typeface="+mn-ea"/>
                <a:cs typeface="Times New Roman" pitchFamily="18" charset="0"/>
              </a:defRPr>
            </a:lvl1pPr>
            <a:lvl2pPr marL="2544763" indent="-979488" algn="l" defTabSz="3132138" rtl="0" eaLnBrk="0" fontAlgn="base" hangingPunct="0">
              <a:spcBef>
                <a:spcPct val="20000"/>
              </a:spcBef>
              <a:spcAft>
                <a:spcPct val="0"/>
              </a:spcAft>
              <a:buChar char="–"/>
              <a:defRPr lang="en-US" sz="4700" b="1" dirty="0" smtClean="0">
                <a:solidFill>
                  <a:srgbClr val="00A33D"/>
                </a:solidFill>
                <a:latin typeface="+mn-lt"/>
              </a:defRPr>
            </a:lvl2pPr>
            <a:lvl3pPr marL="3200400" indent="-430213" algn="l" defTabSz="3132138" rtl="0" eaLnBrk="0" fontAlgn="base" hangingPunct="0">
              <a:spcBef>
                <a:spcPct val="20000"/>
              </a:spcBef>
              <a:spcAft>
                <a:spcPct val="0"/>
              </a:spcAft>
              <a:buFont typeface="Wingdings" pitchFamily="2" charset="2"/>
              <a:buChar char="v"/>
              <a:defRPr lang="en-US" sz="3900" i="1" dirty="0" smtClean="0">
                <a:solidFill>
                  <a:srgbClr val="00A33D"/>
                </a:solidFill>
                <a:latin typeface="+mn-lt"/>
              </a:defRPr>
            </a:lvl3pPr>
            <a:lvl4pPr marL="5480050" indent="-782638" algn="l" defTabSz="3132138" rtl="0" eaLnBrk="0" fontAlgn="base" hangingPunct="0">
              <a:spcBef>
                <a:spcPct val="20000"/>
              </a:spcBef>
              <a:spcAft>
                <a:spcPct val="0"/>
              </a:spcAft>
              <a:buChar char="–"/>
              <a:defRPr sz="6800">
                <a:solidFill>
                  <a:schemeClr val="tx1"/>
                </a:solidFill>
                <a:latin typeface="+mn-lt"/>
              </a:defRPr>
            </a:lvl4pPr>
            <a:lvl5pPr marL="7045325" indent="-782638" algn="l" defTabSz="3132138" rtl="0" eaLnBrk="0" fontAlgn="base" hangingPunct="0">
              <a:spcBef>
                <a:spcPct val="20000"/>
              </a:spcBef>
              <a:spcAft>
                <a:spcPct val="0"/>
              </a:spcAft>
              <a:buChar char="»"/>
              <a:defRPr sz="6800">
                <a:solidFill>
                  <a:schemeClr val="tx1"/>
                </a:solidFill>
                <a:latin typeface="+mn-lt"/>
              </a:defRPr>
            </a:lvl5pPr>
            <a:lvl6pPr marL="7502525" indent="-782638" algn="l" defTabSz="3132138" rtl="0" fontAlgn="base">
              <a:spcBef>
                <a:spcPct val="20000"/>
              </a:spcBef>
              <a:spcAft>
                <a:spcPct val="0"/>
              </a:spcAft>
              <a:buChar char="»"/>
              <a:defRPr sz="6800">
                <a:solidFill>
                  <a:schemeClr val="tx1"/>
                </a:solidFill>
                <a:latin typeface="+mn-lt"/>
              </a:defRPr>
            </a:lvl6pPr>
            <a:lvl7pPr marL="7959725" indent="-782638" algn="l" defTabSz="3132138" rtl="0" fontAlgn="base">
              <a:spcBef>
                <a:spcPct val="20000"/>
              </a:spcBef>
              <a:spcAft>
                <a:spcPct val="0"/>
              </a:spcAft>
              <a:buChar char="»"/>
              <a:defRPr sz="6800">
                <a:solidFill>
                  <a:schemeClr val="tx1"/>
                </a:solidFill>
                <a:latin typeface="+mn-lt"/>
              </a:defRPr>
            </a:lvl7pPr>
            <a:lvl8pPr marL="8416925" indent="-782638" algn="l" defTabSz="3132138" rtl="0" fontAlgn="base">
              <a:spcBef>
                <a:spcPct val="20000"/>
              </a:spcBef>
              <a:spcAft>
                <a:spcPct val="0"/>
              </a:spcAft>
              <a:buChar char="»"/>
              <a:defRPr sz="6800">
                <a:solidFill>
                  <a:schemeClr val="tx1"/>
                </a:solidFill>
                <a:latin typeface="+mn-lt"/>
              </a:defRPr>
            </a:lvl8pPr>
            <a:lvl9pPr marL="8874125" indent="-782638" algn="l" defTabSz="3132138" rtl="0" fontAlgn="base">
              <a:spcBef>
                <a:spcPct val="20000"/>
              </a:spcBef>
              <a:spcAft>
                <a:spcPct val="0"/>
              </a:spcAft>
              <a:buChar char="»"/>
              <a:defRPr sz="6800">
                <a:solidFill>
                  <a:schemeClr val="tx1"/>
                </a:solidFill>
                <a:latin typeface="+mn-lt"/>
              </a:defRPr>
            </a:lvl9pPr>
          </a:lstStyle>
          <a:p>
            <a:pPr marL="331788" lvl="1" indent="0" algn="just" defTabSz="2133570" eaLnBrk="1" hangingPunct="1">
              <a:spcBef>
                <a:spcPts val="1600"/>
              </a:spcBef>
              <a:spcAft>
                <a:spcPts val="1600"/>
              </a:spcAft>
              <a:buClr>
                <a:srgbClr val="1A3874"/>
              </a:buClr>
              <a:buNone/>
              <a:defRPr/>
            </a:pPr>
            <a:r>
              <a:rPr lang="en-CA" sz="4400" b="0" dirty="0">
                <a:solidFill>
                  <a:srgbClr val="002060"/>
                </a:solidFill>
                <a:latin typeface="+mj-lt"/>
                <a:ea typeface="Tahoma" panose="020B0604030504040204" pitchFamily="34" charset="0"/>
                <a:cs typeface="Tahoma" panose="020B0604030504040204" pitchFamily="34" charset="0"/>
              </a:rPr>
              <a:t>The evaluation process that leads to selection of the Recommended Plan involves a number of steps as outlined below:</a:t>
            </a:r>
          </a:p>
        </p:txBody>
      </p:sp>
      <p:sp>
        <p:nvSpPr>
          <p:cNvPr id="6" name="Rectangle: Rounded Corners 5">
            <a:extLst>
              <a:ext uri="{FF2B5EF4-FFF2-40B4-BE49-F238E27FC236}">
                <a16:creationId xmlns:a16="http://schemas.microsoft.com/office/drawing/2014/main" id="{EDD9E893-34B0-C4CA-971F-B7758299D7CA}"/>
              </a:ext>
            </a:extLst>
          </p:cNvPr>
          <p:cNvSpPr/>
          <p:nvPr/>
        </p:nvSpPr>
        <p:spPr>
          <a:xfrm>
            <a:off x="1210843" y="8438805"/>
            <a:ext cx="5577840" cy="1237120"/>
          </a:xfrm>
          <a:prstGeom prst="roundRect">
            <a:avLst/>
          </a:prstGeom>
          <a:solidFill>
            <a:srgbClr val="1737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dirty="0"/>
              <a:t>Alternatives to the Undertaking</a:t>
            </a:r>
          </a:p>
        </p:txBody>
      </p:sp>
      <p:cxnSp>
        <p:nvCxnSpPr>
          <p:cNvPr id="16" name="Straight Connector 15">
            <a:extLst>
              <a:ext uri="{FF2B5EF4-FFF2-40B4-BE49-F238E27FC236}">
                <a16:creationId xmlns:a16="http://schemas.microsoft.com/office/drawing/2014/main" id="{767181C4-9E8B-42D7-E4E7-C8CB3AD49E0E}"/>
              </a:ext>
              <a:ext uri="{C183D7F6-B498-43B3-948B-1728B52AA6E4}">
                <adec:decorative xmlns:adec="http://schemas.microsoft.com/office/drawing/2017/decorative" val="1"/>
              </a:ext>
            </a:extLst>
          </p:cNvPr>
          <p:cNvCxnSpPr>
            <a:cxnSpLocks/>
          </p:cNvCxnSpPr>
          <p:nvPr/>
        </p:nvCxnSpPr>
        <p:spPr>
          <a:xfrm>
            <a:off x="6807199" y="9055873"/>
            <a:ext cx="1371600" cy="0"/>
          </a:xfrm>
          <a:prstGeom prst="line">
            <a:avLst/>
          </a:prstGeom>
          <a:ln w="6350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id="{9280ED51-EA04-A31E-5032-21A2B464EB4F}"/>
              </a:ext>
            </a:extLst>
          </p:cNvPr>
          <p:cNvSpPr/>
          <p:nvPr/>
        </p:nvSpPr>
        <p:spPr>
          <a:xfrm>
            <a:off x="8195510" y="7229390"/>
            <a:ext cx="20574000" cy="3717952"/>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spcBef>
                <a:spcPts val="200"/>
              </a:spcBef>
              <a:spcAft>
                <a:spcPts val="200"/>
              </a:spcAft>
              <a:buFont typeface="Wingdings" panose="05000000000000000000" pitchFamily="2" charset="2"/>
              <a:buChar char="§"/>
            </a:pPr>
            <a:r>
              <a:rPr lang="en-CA" sz="3200" dirty="0">
                <a:solidFill>
                  <a:srgbClr val="002060"/>
                </a:solidFill>
              </a:rPr>
              <a:t>The Class EA process requires that alternatives to the proposed undertaking be considered to ensure that there is reasonable and sufficient justification to proceed with the project.</a:t>
            </a:r>
          </a:p>
          <a:p>
            <a:pPr marL="457200" indent="-457200">
              <a:spcBef>
                <a:spcPts val="200"/>
              </a:spcBef>
              <a:spcAft>
                <a:spcPts val="200"/>
              </a:spcAft>
              <a:buFont typeface="Wingdings" panose="05000000000000000000" pitchFamily="2" charset="2"/>
              <a:buChar char="§"/>
            </a:pPr>
            <a:r>
              <a:rPr lang="en-CA" sz="3200" dirty="0">
                <a:solidFill>
                  <a:srgbClr val="002060"/>
                </a:solidFill>
              </a:rPr>
              <a:t>The first step is to develop Alternatives to the Undertaking which are broad level options that represent functionally different ways to address the identified transportation needs.  The “Do Nothing” alternative is typically included for consideration as it provides a base to which other alternatives can be compared.</a:t>
            </a:r>
          </a:p>
          <a:p>
            <a:pPr marL="457200" indent="-457200">
              <a:spcBef>
                <a:spcPts val="200"/>
              </a:spcBef>
              <a:spcAft>
                <a:spcPts val="200"/>
              </a:spcAft>
              <a:buFont typeface="Wingdings" panose="05000000000000000000" pitchFamily="2" charset="2"/>
              <a:buChar char="§"/>
            </a:pPr>
            <a:r>
              <a:rPr lang="en-CA" sz="3200" dirty="0">
                <a:solidFill>
                  <a:srgbClr val="002060"/>
                </a:solidFill>
              </a:rPr>
              <a:t>These alternatives are assessed based on their ability to address the identified Challenges and Opportunities and meet the study objectives.</a:t>
            </a:r>
          </a:p>
        </p:txBody>
      </p:sp>
      <p:sp>
        <p:nvSpPr>
          <p:cNvPr id="9" name="Arrow: Down 8">
            <a:extLst>
              <a:ext uri="{FF2B5EF4-FFF2-40B4-BE49-F238E27FC236}">
                <a16:creationId xmlns:a16="http://schemas.microsoft.com/office/drawing/2014/main" id="{01F47366-F5E0-8956-682A-5AA959342DC6}"/>
              </a:ext>
              <a:ext uri="{C183D7F6-B498-43B3-948B-1728B52AA6E4}">
                <adec:decorative xmlns:adec="http://schemas.microsoft.com/office/drawing/2017/decorative" val="1"/>
              </a:ext>
            </a:extLst>
          </p:cNvPr>
          <p:cNvSpPr/>
          <p:nvPr/>
        </p:nvSpPr>
        <p:spPr>
          <a:xfrm>
            <a:off x="3647839" y="9855771"/>
            <a:ext cx="703848" cy="19202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Rectangle: Rounded Corners 6">
            <a:extLst>
              <a:ext uri="{FF2B5EF4-FFF2-40B4-BE49-F238E27FC236}">
                <a16:creationId xmlns:a16="http://schemas.microsoft.com/office/drawing/2014/main" id="{9A82916D-3E33-A21A-8D2E-F0E07AB70821}"/>
              </a:ext>
            </a:extLst>
          </p:cNvPr>
          <p:cNvSpPr/>
          <p:nvPr/>
        </p:nvSpPr>
        <p:spPr>
          <a:xfrm>
            <a:off x="1210843" y="11943471"/>
            <a:ext cx="5577840" cy="1803444"/>
          </a:xfrm>
          <a:prstGeom prst="roundRect">
            <a:avLst/>
          </a:prstGeom>
          <a:solidFill>
            <a:srgbClr val="1737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dirty="0"/>
              <a:t>Identify and Evaluate </a:t>
            </a:r>
          </a:p>
          <a:p>
            <a:pPr algn="ctr"/>
            <a:r>
              <a:rPr lang="en-CA" sz="4000" dirty="0"/>
              <a:t>Long List of Alternatives</a:t>
            </a:r>
          </a:p>
        </p:txBody>
      </p:sp>
      <p:cxnSp>
        <p:nvCxnSpPr>
          <p:cNvPr id="17" name="Straight Connector 16">
            <a:extLst>
              <a:ext uri="{FF2B5EF4-FFF2-40B4-BE49-F238E27FC236}">
                <a16:creationId xmlns:a16="http://schemas.microsoft.com/office/drawing/2014/main" id="{EF0C72F8-E4FF-3E78-828A-3134D7F0E469}"/>
              </a:ext>
              <a:ext uri="{C183D7F6-B498-43B3-948B-1728B52AA6E4}">
                <adec:decorative xmlns:adec="http://schemas.microsoft.com/office/drawing/2017/decorative" val="1"/>
              </a:ext>
            </a:extLst>
          </p:cNvPr>
          <p:cNvCxnSpPr>
            <a:cxnSpLocks/>
          </p:cNvCxnSpPr>
          <p:nvPr/>
        </p:nvCxnSpPr>
        <p:spPr>
          <a:xfrm>
            <a:off x="6781801" y="12785868"/>
            <a:ext cx="1413709" cy="0"/>
          </a:xfrm>
          <a:prstGeom prst="line">
            <a:avLst/>
          </a:prstGeom>
          <a:ln w="6350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688EE70C-1360-638E-E236-177C08AD0F99}"/>
              </a:ext>
            </a:extLst>
          </p:cNvPr>
          <p:cNvSpPr/>
          <p:nvPr/>
        </p:nvSpPr>
        <p:spPr>
          <a:xfrm>
            <a:off x="8195510" y="11293872"/>
            <a:ext cx="20574000" cy="3336610"/>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spcBef>
                <a:spcPts val="200"/>
              </a:spcBef>
              <a:spcAft>
                <a:spcPts val="200"/>
              </a:spcAft>
              <a:buFont typeface="Wingdings" panose="05000000000000000000" pitchFamily="2" charset="2"/>
              <a:buChar char="§"/>
            </a:pPr>
            <a:r>
              <a:rPr lang="en-CA" sz="3200" dirty="0">
                <a:solidFill>
                  <a:srgbClr val="002060"/>
                </a:solidFill>
              </a:rPr>
              <a:t>Following an evaluation of the Alternatives to the Undertaking and selection of the best alternative to carry forward the next step is to identify alternative methods of implementing the undertaking and developing a Long List of Alternatives.</a:t>
            </a:r>
          </a:p>
          <a:p>
            <a:pPr marL="457200" indent="-457200">
              <a:spcBef>
                <a:spcPts val="200"/>
              </a:spcBef>
              <a:spcAft>
                <a:spcPts val="200"/>
              </a:spcAft>
              <a:buFont typeface="Wingdings" panose="05000000000000000000" pitchFamily="2" charset="2"/>
              <a:buChar char="§"/>
            </a:pPr>
            <a:r>
              <a:rPr lang="en-CA" sz="3200" dirty="0">
                <a:solidFill>
                  <a:srgbClr val="002060"/>
                </a:solidFill>
              </a:rPr>
              <a:t>The Long List of Alternatives are then screened in terms of technical feasibility and high-level environmental factors to establish the advantages and disadvantages of each alternative and to identify a Short List of Alternatives to be carried forward for further evaluation using more detailed criteria considered relevant to this undertaking.</a:t>
            </a:r>
          </a:p>
        </p:txBody>
      </p:sp>
      <p:sp>
        <p:nvSpPr>
          <p:cNvPr id="14" name="Arrow: Down 13">
            <a:extLst>
              <a:ext uri="{FF2B5EF4-FFF2-40B4-BE49-F238E27FC236}">
                <a16:creationId xmlns:a16="http://schemas.microsoft.com/office/drawing/2014/main" id="{652DBF45-1063-300D-246D-96B7769AB1C4}"/>
              </a:ext>
              <a:ext uri="{C183D7F6-B498-43B3-948B-1728B52AA6E4}">
                <adec:decorative xmlns:adec="http://schemas.microsoft.com/office/drawing/2017/decorative" val="1"/>
              </a:ext>
            </a:extLst>
          </p:cNvPr>
          <p:cNvSpPr/>
          <p:nvPr/>
        </p:nvSpPr>
        <p:spPr>
          <a:xfrm>
            <a:off x="3647840" y="13887958"/>
            <a:ext cx="703847" cy="12527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Rectangle: Rounded Corners 7">
            <a:extLst>
              <a:ext uri="{FF2B5EF4-FFF2-40B4-BE49-F238E27FC236}">
                <a16:creationId xmlns:a16="http://schemas.microsoft.com/office/drawing/2014/main" id="{48CC26DE-319B-86BA-4ECF-D0AFBC999DEC}"/>
              </a:ext>
            </a:extLst>
          </p:cNvPr>
          <p:cNvSpPr/>
          <p:nvPr/>
        </p:nvSpPr>
        <p:spPr>
          <a:xfrm>
            <a:off x="1210843" y="15253484"/>
            <a:ext cx="5577840" cy="1694385"/>
          </a:xfrm>
          <a:prstGeom prst="roundRect">
            <a:avLst/>
          </a:prstGeom>
          <a:solidFill>
            <a:srgbClr val="1737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dirty="0"/>
              <a:t>Identify and Evaluate </a:t>
            </a:r>
          </a:p>
          <a:p>
            <a:pPr algn="ctr"/>
            <a:r>
              <a:rPr lang="en-CA" sz="4000" dirty="0"/>
              <a:t>Short List of Alternatives</a:t>
            </a:r>
          </a:p>
        </p:txBody>
      </p:sp>
      <p:cxnSp>
        <p:nvCxnSpPr>
          <p:cNvPr id="19" name="Straight Connector 18">
            <a:extLst>
              <a:ext uri="{FF2B5EF4-FFF2-40B4-BE49-F238E27FC236}">
                <a16:creationId xmlns:a16="http://schemas.microsoft.com/office/drawing/2014/main" id="{0B57908D-6172-25C9-A55C-EC6574E0B559}"/>
              </a:ext>
              <a:ext uri="{C183D7F6-B498-43B3-948B-1728B52AA6E4}">
                <adec:decorative xmlns:adec="http://schemas.microsoft.com/office/drawing/2017/decorative" val="1"/>
              </a:ext>
            </a:extLst>
          </p:cNvPr>
          <p:cNvCxnSpPr>
            <a:cxnSpLocks/>
          </p:cNvCxnSpPr>
          <p:nvPr/>
        </p:nvCxnSpPr>
        <p:spPr>
          <a:xfrm>
            <a:off x="6807199" y="16130954"/>
            <a:ext cx="1413709" cy="0"/>
          </a:xfrm>
          <a:prstGeom prst="line">
            <a:avLst/>
          </a:prstGeom>
          <a:ln w="6350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8ED1E815-6ACC-1D5B-6148-BC753897DBA9}"/>
              </a:ext>
            </a:extLst>
          </p:cNvPr>
          <p:cNvSpPr/>
          <p:nvPr/>
        </p:nvSpPr>
        <p:spPr>
          <a:xfrm>
            <a:off x="8195510" y="14977012"/>
            <a:ext cx="20574000" cy="2481889"/>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spcBef>
                <a:spcPts val="200"/>
              </a:spcBef>
              <a:spcAft>
                <a:spcPts val="200"/>
              </a:spcAft>
              <a:buFont typeface="Wingdings" panose="05000000000000000000" pitchFamily="2" charset="2"/>
              <a:buChar char="§"/>
            </a:pPr>
            <a:r>
              <a:rPr lang="en-CA" sz="3200" dirty="0">
                <a:solidFill>
                  <a:srgbClr val="002060"/>
                </a:solidFill>
              </a:rPr>
              <a:t>The criteria to be used to evaluate the Short List of Alternatives consider potential effects on the technical, natural, socio-economic, and cultural environments. </a:t>
            </a:r>
          </a:p>
          <a:p>
            <a:pPr marL="457200" indent="-457200">
              <a:spcBef>
                <a:spcPts val="200"/>
              </a:spcBef>
              <a:spcAft>
                <a:spcPts val="200"/>
              </a:spcAft>
              <a:buFont typeface="Wingdings" panose="05000000000000000000" pitchFamily="2" charset="2"/>
              <a:buChar char="§"/>
            </a:pPr>
            <a:r>
              <a:rPr lang="en-CA" sz="3200" dirty="0">
                <a:solidFill>
                  <a:srgbClr val="002060"/>
                </a:solidFill>
              </a:rPr>
              <a:t>The preliminary criteria are presented for public review and comment at PIC#1. The evaluation criteria are then refined based on comments received and used to evaluate the Short List of Alternatives and ultimately, in selection of the Recommended Plan.</a:t>
            </a:r>
          </a:p>
        </p:txBody>
      </p:sp>
      <p:sp>
        <p:nvSpPr>
          <p:cNvPr id="15" name="Arrow: Down 14">
            <a:extLst>
              <a:ext uri="{FF2B5EF4-FFF2-40B4-BE49-F238E27FC236}">
                <a16:creationId xmlns:a16="http://schemas.microsoft.com/office/drawing/2014/main" id="{9D6B2CBB-9C44-D2AF-4960-5212F11B4692}"/>
              </a:ext>
              <a:ext uri="{C183D7F6-B498-43B3-948B-1728B52AA6E4}">
                <adec:decorative xmlns:adec="http://schemas.microsoft.com/office/drawing/2017/decorative" val="1"/>
              </a:ext>
            </a:extLst>
          </p:cNvPr>
          <p:cNvSpPr/>
          <p:nvPr/>
        </p:nvSpPr>
        <p:spPr>
          <a:xfrm>
            <a:off x="3647839" y="17075890"/>
            <a:ext cx="703848" cy="12371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Rectangle: Rounded Corners 11">
            <a:extLst>
              <a:ext uri="{FF2B5EF4-FFF2-40B4-BE49-F238E27FC236}">
                <a16:creationId xmlns:a16="http://schemas.microsoft.com/office/drawing/2014/main" id="{8E965243-AB51-59A3-F6BE-F2EDBD6EE981}"/>
              </a:ext>
            </a:extLst>
          </p:cNvPr>
          <p:cNvSpPr/>
          <p:nvPr/>
        </p:nvSpPr>
        <p:spPr>
          <a:xfrm>
            <a:off x="1210843" y="18395326"/>
            <a:ext cx="5577840" cy="1237120"/>
          </a:xfrm>
          <a:prstGeom prst="roundRect">
            <a:avLst/>
          </a:prstGeom>
          <a:solidFill>
            <a:srgbClr val="1737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000" dirty="0"/>
              <a:t>Identify Recommended Plan</a:t>
            </a:r>
          </a:p>
        </p:txBody>
      </p:sp>
      <p:cxnSp>
        <p:nvCxnSpPr>
          <p:cNvPr id="18" name="Straight Connector 17">
            <a:extLst>
              <a:ext uri="{FF2B5EF4-FFF2-40B4-BE49-F238E27FC236}">
                <a16:creationId xmlns:a16="http://schemas.microsoft.com/office/drawing/2014/main" id="{3AA6B1C5-47DB-5FF2-1C71-6F8B1452E2F6}"/>
              </a:ext>
              <a:ext uri="{C183D7F6-B498-43B3-948B-1728B52AA6E4}">
                <adec:decorative xmlns:adec="http://schemas.microsoft.com/office/drawing/2017/decorative" val="1"/>
              </a:ext>
            </a:extLst>
          </p:cNvPr>
          <p:cNvCxnSpPr>
            <a:cxnSpLocks/>
          </p:cNvCxnSpPr>
          <p:nvPr/>
        </p:nvCxnSpPr>
        <p:spPr>
          <a:xfrm>
            <a:off x="6739688" y="19069141"/>
            <a:ext cx="1455822" cy="0"/>
          </a:xfrm>
          <a:prstGeom prst="line">
            <a:avLst/>
          </a:prstGeom>
          <a:ln w="63500">
            <a:solidFill>
              <a:srgbClr val="002060"/>
            </a:solidFill>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B3E5F768-CCDD-31C6-E8EB-82932226E9B7}"/>
              </a:ext>
            </a:extLst>
          </p:cNvPr>
          <p:cNvSpPr/>
          <p:nvPr/>
        </p:nvSpPr>
        <p:spPr>
          <a:xfrm>
            <a:off x="8195510" y="17805431"/>
            <a:ext cx="20574000" cy="2692368"/>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spcBef>
                <a:spcPts val="200"/>
              </a:spcBef>
              <a:spcAft>
                <a:spcPts val="200"/>
              </a:spcAft>
              <a:buFont typeface="Wingdings" panose="05000000000000000000" pitchFamily="2" charset="2"/>
              <a:buChar char="§"/>
            </a:pPr>
            <a:r>
              <a:rPr lang="en-CA" sz="3200" dirty="0">
                <a:solidFill>
                  <a:srgbClr val="002060"/>
                </a:solidFill>
              </a:rPr>
              <a:t>The evaluation of the Short List of Alternatives and selection of the Preliminary Recommended Plan will be presented for public review and comment at PIC #2 to be scheduled at a later date.</a:t>
            </a:r>
          </a:p>
          <a:p>
            <a:pPr marL="457200" indent="-457200">
              <a:spcBef>
                <a:spcPts val="200"/>
              </a:spcBef>
              <a:spcAft>
                <a:spcPts val="200"/>
              </a:spcAft>
              <a:buFont typeface="Wingdings" panose="05000000000000000000" pitchFamily="2" charset="2"/>
              <a:buChar char="§"/>
            </a:pPr>
            <a:r>
              <a:rPr lang="en-CA" sz="3200" dirty="0">
                <a:solidFill>
                  <a:srgbClr val="002060"/>
                </a:solidFill>
              </a:rPr>
              <a:t>Following PIC#2 and the receipt of input the Final Recommended Plan will be selected.  </a:t>
            </a:r>
          </a:p>
          <a:p>
            <a:pPr marL="457200" indent="-457200">
              <a:spcBef>
                <a:spcPts val="200"/>
              </a:spcBef>
              <a:spcAft>
                <a:spcPts val="200"/>
              </a:spcAft>
              <a:buFont typeface="Wingdings" panose="05000000000000000000" pitchFamily="2" charset="2"/>
              <a:buChar char="§"/>
            </a:pPr>
            <a:r>
              <a:rPr lang="en-CA" sz="3200" dirty="0">
                <a:solidFill>
                  <a:srgbClr val="002060"/>
                </a:solidFill>
              </a:rPr>
              <a:t>The Recommended Plan and associated mitigation will be documented in a TESR which will be made available for a 30-day review period.</a:t>
            </a:r>
          </a:p>
        </p:txBody>
      </p:sp>
      <p:sp>
        <p:nvSpPr>
          <p:cNvPr id="20" name="Slide Number Placeholder 7">
            <a:extLst>
              <a:ext uri="{FF2B5EF4-FFF2-40B4-BE49-F238E27FC236}">
                <a16:creationId xmlns:a16="http://schemas.microsoft.com/office/drawing/2014/main" id="{63754F54-9A5B-6937-0423-3A5B4910063D}"/>
              </a:ext>
            </a:extLst>
          </p:cNvPr>
          <p:cNvSpPr txBox="1">
            <a:spLocks/>
          </p:cNvSpPr>
          <p:nvPr/>
        </p:nvSpPr>
        <p:spPr>
          <a:xfrm>
            <a:off x="14183783" y="20421600"/>
            <a:ext cx="893233" cy="1038578"/>
          </a:xfrm>
          <a:prstGeom prst="rect">
            <a:avLst/>
          </a:prstGeom>
        </p:spPr>
        <p:txBody>
          <a:bodyPr vert="horz" lIns="91440" tIns="45720" rIns="91440" bIns="45720" rtlCol="0" anchor="ctr"/>
          <a:lstStyle>
            <a:defPPr>
              <a:defRPr lang="en-US"/>
            </a:defPPr>
            <a:lvl1pPr marL="0" algn="r" defTabSz="3513095" rtl="0" eaLnBrk="1" latinLnBrk="0" hangingPunct="1">
              <a:defRPr sz="3556" kern="1200">
                <a:solidFill>
                  <a:schemeClr val="tx1">
                    <a:tint val="75000"/>
                  </a:schemeClr>
                </a:solidFill>
                <a:latin typeface="+mn-lt"/>
                <a:ea typeface="+mn-ea"/>
                <a:cs typeface="+mn-cs"/>
              </a:defRPr>
            </a:lvl1pPr>
            <a:lvl2pPr marL="1756548" algn="l" defTabSz="3513095" rtl="0" eaLnBrk="1" latinLnBrk="0" hangingPunct="1">
              <a:defRPr sz="6900" kern="1200">
                <a:solidFill>
                  <a:schemeClr val="tx1"/>
                </a:solidFill>
                <a:latin typeface="+mn-lt"/>
                <a:ea typeface="+mn-ea"/>
                <a:cs typeface="+mn-cs"/>
              </a:defRPr>
            </a:lvl2pPr>
            <a:lvl3pPr marL="3513095" algn="l" defTabSz="3513095" rtl="0" eaLnBrk="1" latinLnBrk="0" hangingPunct="1">
              <a:defRPr sz="6900" kern="1200">
                <a:solidFill>
                  <a:schemeClr val="tx1"/>
                </a:solidFill>
                <a:latin typeface="+mn-lt"/>
                <a:ea typeface="+mn-ea"/>
                <a:cs typeface="+mn-cs"/>
              </a:defRPr>
            </a:lvl3pPr>
            <a:lvl4pPr marL="5269644" algn="l" defTabSz="3513095" rtl="0" eaLnBrk="1" latinLnBrk="0" hangingPunct="1">
              <a:defRPr sz="6900" kern="1200">
                <a:solidFill>
                  <a:schemeClr val="tx1"/>
                </a:solidFill>
                <a:latin typeface="+mn-lt"/>
                <a:ea typeface="+mn-ea"/>
                <a:cs typeface="+mn-cs"/>
              </a:defRPr>
            </a:lvl4pPr>
            <a:lvl5pPr marL="7026192" algn="l" defTabSz="3513095" rtl="0" eaLnBrk="1" latinLnBrk="0" hangingPunct="1">
              <a:defRPr sz="6900" kern="1200">
                <a:solidFill>
                  <a:schemeClr val="tx1"/>
                </a:solidFill>
                <a:latin typeface="+mn-lt"/>
                <a:ea typeface="+mn-ea"/>
                <a:cs typeface="+mn-cs"/>
              </a:defRPr>
            </a:lvl5pPr>
            <a:lvl6pPr marL="8782740" algn="l" defTabSz="3513095" rtl="0" eaLnBrk="1" latinLnBrk="0" hangingPunct="1">
              <a:defRPr sz="6900" kern="1200">
                <a:solidFill>
                  <a:schemeClr val="tx1"/>
                </a:solidFill>
                <a:latin typeface="+mn-lt"/>
                <a:ea typeface="+mn-ea"/>
                <a:cs typeface="+mn-cs"/>
              </a:defRPr>
            </a:lvl6pPr>
            <a:lvl7pPr marL="10539287" algn="l" defTabSz="3513095" rtl="0" eaLnBrk="1" latinLnBrk="0" hangingPunct="1">
              <a:defRPr sz="6900" kern="1200">
                <a:solidFill>
                  <a:schemeClr val="tx1"/>
                </a:solidFill>
                <a:latin typeface="+mn-lt"/>
                <a:ea typeface="+mn-ea"/>
                <a:cs typeface="+mn-cs"/>
              </a:defRPr>
            </a:lvl7pPr>
            <a:lvl8pPr marL="12295836" algn="l" defTabSz="3513095" rtl="0" eaLnBrk="1" latinLnBrk="0" hangingPunct="1">
              <a:defRPr sz="6900" kern="1200">
                <a:solidFill>
                  <a:schemeClr val="tx1"/>
                </a:solidFill>
                <a:latin typeface="+mn-lt"/>
                <a:ea typeface="+mn-ea"/>
                <a:cs typeface="+mn-cs"/>
              </a:defRPr>
            </a:lvl8pPr>
            <a:lvl9pPr marL="14052384" algn="l" defTabSz="3513095" rtl="0" eaLnBrk="1" latinLnBrk="0" hangingPunct="1">
              <a:defRPr sz="6900" kern="1200">
                <a:solidFill>
                  <a:schemeClr val="tx1"/>
                </a:solidFill>
                <a:latin typeface="+mn-lt"/>
                <a:ea typeface="+mn-ea"/>
                <a:cs typeface="+mn-cs"/>
              </a:defRPr>
            </a:lvl9pPr>
          </a:lstStyle>
          <a:p>
            <a:pPr algn="ctr"/>
            <a:fld id="{1D0EB0AF-BBE9-46F9-BCF7-8F99A5DFC373}" type="slidenum">
              <a:rPr lang="en-US"/>
              <a:pPr algn="ctr"/>
              <a:t>13</a:t>
            </a:fld>
            <a:endParaRPr lang="en-US" dirty="0"/>
          </a:p>
        </p:txBody>
      </p:sp>
    </p:spTree>
    <p:extLst>
      <p:ext uri="{BB962C8B-B14F-4D97-AF65-F5344CB8AC3E}">
        <p14:creationId xmlns:p14="http://schemas.microsoft.com/office/powerpoint/2010/main" val="16937577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8FF33F-36B6-EA0C-2BFE-FA5F2117185A}"/>
              </a:ext>
            </a:extLst>
          </p:cNvPr>
          <p:cNvSpPr>
            <a:spLocks noGrp="1"/>
          </p:cNvSpPr>
          <p:nvPr>
            <p:ph type="title" idx="4294967295"/>
          </p:nvPr>
        </p:nvSpPr>
        <p:spPr>
          <a:xfrm>
            <a:off x="0" y="5012981"/>
            <a:ext cx="29260800" cy="1574800"/>
          </a:xfrm>
          <a:prstGeom prst="rect">
            <a:avLst/>
          </a:prstGeom>
        </p:spPr>
        <p:txBody>
          <a:bodyPr/>
          <a:lstStyle/>
          <a:p>
            <a:pPr rtl="0" eaLnBrk="1" latinLnBrk="0" hangingPunct="1"/>
            <a:r>
              <a:rPr lang="en-US" sz="8000" b="1" kern="1200" dirty="0">
                <a:solidFill>
                  <a:srgbClr val="002060"/>
                </a:solidFill>
                <a:effectLst/>
                <a:latin typeface="Calibri" panose="020F0502020204030204" pitchFamily="34" charset="0"/>
                <a:ea typeface="+mn-ea"/>
                <a:cs typeface="Arial" panose="020B0604020202020204" pitchFamily="34" charset="0"/>
              </a:rPr>
              <a:t>Alternatives to the Undertaking </a:t>
            </a:r>
            <a:endParaRPr lang="en-CA" dirty="0"/>
          </a:p>
        </p:txBody>
      </p:sp>
      <p:sp>
        <p:nvSpPr>
          <p:cNvPr id="8" name="Rectangle 3">
            <a:extLst>
              <a:ext uri="{FF2B5EF4-FFF2-40B4-BE49-F238E27FC236}">
                <a16:creationId xmlns:a16="http://schemas.microsoft.com/office/drawing/2014/main" id="{2634BF4C-0CB1-4436-BF3D-E5B06EAE8546}"/>
              </a:ext>
            </a:extLst>
          </p:cNvPr>
          <p:cNvSpPr txBox="1">
            <a:spLocks noChangeArrowheads="1"/>
          </p:cNvSpPr>
          <p:nvPr/>
        </p:nvSpPr>
        <p:spPr bwMode="auto">
          <a:xfrm>
            <a:off x="494975" y="6859421"/>
            <a:ext cx="28117800" cy="83789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19435" tIns="109714" rIns="219435" bIns="109714" numCol="1" anchor="t" anchorCtr="0" compatLnSpc="1">
            <a:prstTxWarp prst="textNoShape">
              <a:avLst/>
            </a:prstTxWarp>
          </a:bodyPr>
          <a:lstStyle>
            <a:lvl1pPr marL="1174750" indent="-1174750" algn="l" defTabSz="3132138" rtl="0" eaLnBrk="0" fontAlgn="base" hangingPunct="0">
              <a:spcBef>
                <a:spcPct val="20000"/>
              </a:spcBef>
              <a:spcAft>
                <a:spcPct val="0"/>
              </a:spcAft>
              <a:buChar char="•"/>
              <a:defRPr lang="en-US" sz="5400" dirty="0" smtClean="0">
                <a:solidFill>
                  <a:srgbClr val="663300"/>
                </a:solidFill>
                <a:latin typeface="Tahoma" pitchFamily="34" charset="0"/>
                <a:ea typeface="+mn-ea"/>
                <a:cs typeface="Times New Roman" pitchFamily="18" charset="0"/>
              </a:defRPr>
            </a:lvl1pPr>
            <a:lvl2pPr marL="2544763" indent="-979488" algn="l" defTabSz="3132138" rtl="0" eaLnBrk="0" fontAlgn="base" hangingPunct="0">
              <a:spcBef>
                <a:spcPct val="20000"/>
              </a:spcBef>
              <a:spcAft>
                <a:spcPct val="0"/>
              </a:spcAft>
              <a:buChar char="–"/>
              <a:defRPr lang="en-US" sz="4700" b="1" dirty="0" smtClean="0">
                <a:solidFill>
                  <a:srgbClr val="00A33D"/>
                </a:solidFill>
                <a:latin typeface="+mn-lt"/>
              </a:defRPr>
            </a:lvl2pPr>
            <a:lvl3pPr marL="3200400" indent="-430213" algn="l" defTabSz="3132138" rtl="0" eaLnBrk="0" fontAlgn="base" hangingPunct="0">
              <a:spcBef>
                <a:spcPct val="20000"/>
              </a:spcBef>
              <a:spcAft>
                <a:spcPct val="0"/>
              </a:spcAft>
              <a:buFont typeface="Wingdings" pitchFamily="2" charset="2"/>
              <a:buChar char="v"/>
              <a:defRPr lang="en-US" sz="3900" i="1" dirty="0" smtClean="0">
                <a:solidFill>
                  <a:srgbClr val="00A33D"/>
                </a:solidFill>
                <a:latin typeface="+mn-lt"/>
              </a:defRPr>
            </a:lvl3pPr>
            <a:lvl4pPr marL="5480050" indent="-782638" algn="l" defTabSz="3132138" rtl="0" eaLnBrk="0" fontAlgn="base" hangingPunct="0">
              <a:spcBef>
                <a:spcPct val="20000"/>
              </a:spcBef>
              <a:spcAft>
                <a:spcPct val="0"/>
              </a:spcAft>
              <a:buChar char="–"/>
              <a:defRPr sz="6800">
                <a:solidFill>
                  <a:schemeClr val="tx1"/>
                </a:solidFill>
                <a:latin typeface="+mn-lt"/>
              </a:defRPr>
            </a:lvl4pPr>
            <a:lvl5pPr marL="7045325" indent="-782638" algn="l" defTabSz="3132138" rtl="0" eaLnBrk="0" fontAlgn="base" hangingPunct="0">
              <a:spcBef>
                <a:spcPct val="20000"/>
              </a:spcBef>
              <a:spcAft>
                <a:spcPct val="0"/>
              </a:spcAft>
              <a:buChar char="»"/>
              <a:defRPr sz="6800">
                <a:solidFill>
                  <a:schemeClr val="tx1"/>
                </a:solidFill>
                <a:latin typeface="+mn-lt"/>
              </a:defRPr>
            </a:lvl5pPr>
            <a:lvl6pPr marL="7502525" indent="-782638" algn="l" defTabSz="3132138" rtl="0" fontAlgn="base">
              <a:spcBef>
                <a:spcPct val="20000"/>
              </a:spcBef>
              <a:spcAft>
                <a:spcPct val="0"/>
              </a:spcAft>
              <a:buChar char="»"/>
              <a:defRPr sz="6800">
                <a:solidFill>
                  <a:schemeClr val="tx1"/>
                </a:solidFill>
                <a:latin typeface="+mn-lt"/>
              </a:defRPr>
            </a:lvl6pPr>
            <a:lvl7pPr marL="7959725" indent="-782638" algn="l" defTabSz="3132138" rtl="0" fontAlgn="base">
              <a:spcBef>
                <a:spcPct val="20000"/>
              </a:spcBef>
              <a:spcAft>
                <a:spcPct val="0"/>
              </a:spcAft>
              <a:buChar char="»"/>
              <a:defRPr sz="6800">
                <a:solidFill>
                  <a:schemeClr val="tx1"/>
                </a:solidFill>
                <a:latin typeface="+mn-lt"/>
              </a:defRPr>
            </a:lvl7pPr>
            <a:lvl8pPr marL="8416925" indent="-782638" algn="l" defTabSz="3132138" rtl="0" fontAlgn="base">
              <a:spcBef>
                <a:spcPct val="20000"/>
              </a:spcBef>
              <a:spcAft>
                <a:spcPct val="0"/>
              </a:spcAft>
              <a:buChar char="»"/>
              <a:defRPr sz="6800">
                <a:solidFill>
                  <a:schemeClr val="tx1"/>
                </a:solidFill>
                <a:latin typeface="+mn-lt"/>
              </a:defRPr>
            </a:lvl8pPr>
            <a:lvl9pPr marL="8874125" indent="-782638" algn="l" defTabSz="3132138" rtl="0" fontAlgn="base">
              <a:spcBef>
                <a:spcPct val="20000"/>
              </a:spcBef>
              <a:spcAft>
                <a:spcPct val="0"/>
              </a:spcAft>
              <a:buChar char="»"/>
              <a:defRPr sz="6800">
                <a:solidFill>
                  <a:schemeClr val="tx1"/>
                </a:solidFill>
                <a:latin typeface="+mn-lt"/>
              </a:defRPr>
            </a:lvl9pPr>
          </a:lstStyle>
          <a:p>
            <a:pPr marL="331788" lvl="1" indent="0" algn="just" defTabSz="2133570" eaLnBrk="1" hangingPunct="1">
              <a:spcBef>
                <a:spcPts val="1600"/>
              </a:spcBef>
              <a:spcAft>
                <a:spcPts val="1600"/>
              </a:spcAft>
              <a:buClr>
                <a:srgbClr val="1A3874"/>
              </a:buClr>
              <a:buNone/>
              <a:defRPr/>
            </a:pPr>
            <a:r>
              <a:rPr lang="en-CA" sz="4000" b="0" dirty="0">
                <a:solidFill>
                  <a:srgbClr val="002060"/>
                </a:solidFill>
                <a:latin typeface="+mj-lt"/>
                <a:ea typeface="Tahoma" panose="020B0604030504040204" pitchFamily="34" charset="0"/>
                <a:cs typeface="Tahoma" panose="020B0604030504040204" pitchFamily="34" charset="0"/>
              </a:rPr>
              <a:t>The </a:t>
            </a:r>
            <a:r>
              <a:rPr lang="en-CA" sz="4000" dirty="0">
                <a:solidFill>
                  <a:srgbClr val="002060"/>
                </a:solidFill>
                <a:latin typeface="+mj-lt"/>
                <a:ea typeface="Tahoma" panose="020B0604030504040204" pitchFamily="34" charset="0"/>
                <a:cs typeface="Tahoma" panose="020B0604030504040204" pitchFamily="34" charset="0"/>
              </a:rPr>
              <a:t>Alternatives to the Undertaking </a:t>
            </a:r>
            <a:r>
              <a:rPr lang="en-CA" sz="4000" b="0" dirty="0">
                <a:solidFill>
                  <a:srgbClr val="002060"/>
                </a:solidFill>
                <a:latin typeface="+mj-lt"/>
                <a:ea typeface="Tahoma" panose="020B0604030504040204" pitchFamily="34" charset="0"/>
                <a:cs typeface="Tahoma" panose="020B0604030504040204" pitchFamily="34" charset="0"/>
              </a:rPr>
              <a:t>developed for the current project and the associated evaluation are summarized below:</a:t>
            </a:r>
            <a:endParaRPr lang="en-US" sz="2800" i="0" dirty="0">
              <a:solidFill>
                <a:srgbClr val="002060"/>
              </a:solidFill>
              <a:latin typeface="+mj-lt"/>
            </a:endParaRPr>
          </a:p>
        </p:txBody>
      </p:sp>
      <p:pic>
        <p:nvPicPr>
          <p:cNvPr id="5" name="Picture 4" descr="Table showing the alternatives to the undertaking">
            <a:extLst>
              <a:ext uri="{FF2B5EF4-FFF2-40B4-BE49-F238E27FC236}">
                <a16:creationId xmlns:a16="http://schemas.microsoft.com/office/drawing/2014/main" id="{38D72900-57A3-351B-CC3D-A55EAFD0AC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4975" y="8638696"/>
            <a:ext cx="19696545" cy="10401732"/>
          </a:xfrm>
          <a:prstGeom prst="rect">
            <a:avLst/>
          </a:prstGeom>
        </p:spPr>
      </p:pic>
      <p:sp>
        <p:nvSpPr>
          <p:cNvPr id="10" name="Rectangle 3">
            <a:extLst>
              <a:ext uri="{FF2B5EF4-FFF2-40B4-BE49-F238E27FC236}">
                <a16:creationId xmlns:a16="http://schemas.microsoft.com/office/drawing/2014/main" id="{D9BEE7F7-7566-4644-A484-8BEDF82868CB}"/>
              </a:ext>
            </a:extLst>
          </p:cNvPr>
          <p:cNvSpPr txBox="1">
            <a:spLocks noChangeArrowheads="1"/>
          </p:cNvSpPr>
          <p:nvPr/>
        </p:nvSpPr>
        <p:spPr bwMode="auto">
          <a:xfrm>
            <a:off x="20693876" y="9604120"/>
            <a:ext cx="8071949" cy="798049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19435" tIns="109714" rIns="219435" bIns="109714" numCol="1" anchor="t" anchorCtr="0" compatLnSpc="1">
            <a:prstTxWarp prst="textNoShape">
              <a:avLst/>
            </a:prstTxWarp>
          </a:bodyPr>
          <a:lstStyle>
            <a:lvl1pPr marL="1174750" indent="-1174750" algn="l" defTabSz="3132138" rtl="0" eaLnBrk="0" fontAlgn="base" hangingPunct="0">
              <a:spcBef>
                <a:spcPct val="20000"/>
              </a:spcBef>
              <a:spcAft>
                <a:spcPct val="0"/>
              </a:spcAft>
              <a:buChar char="•"/>
              <a:defRPr lang="en-US" sz="5400" dirty="0" smtClean="0">
                <a:solidFill>
                  <a:srgbClr val="663300"/>
                </a:solidFill>
                <a:latin typeface="Tahoma" pitchFamily="34" charset="0"/>
                <a:ea typeface="+mn-ea"/>
                <a:cs typeface="Times New Roman" pitchFamily="18" charset="0"/>
              </a:defRPr>
            </a:lvl1pPr>
            <a:lvl2pPr marL="2544763" indent="-979488" algn="l" defTabSz="3132138" rtl="0" eaLnBrk="0" fontAlgn="base" hangingPunct="0">
              <a:spcBef>
                <a:spcPct val="20000"/>
              </a:spcBef>
              <a:spcAft>
                <a:spcPct val="0"/>
              </a:spcAft>
              <a:buChar char="–"/>
              <a:defRPr lang="en-US" sz="4700" b="1" dirty="0" smtClean="0">
                <a:solidFill>
                  <a:srgbClr val="00A33D"/>
                </a:solidFill>
                <a:latin typeface="+mn-lt"/>
              </a:defRPr>
            </a:lvl2pPr>
            <a:lvl3pPr marL="3200400" indent="-430213" algn="l" defTabSz="3132138" rtl="0" eaLnBrk="0" fontAlgn="base" hangingPunct="0">
              <a:spcBef>
                <a:spcPct val="20000"/>
              </a:spcBef>
              <a:spcAft>
                <a:spcPct val="0"/>
              </a:spcAft>
              <a:buFont typeface="Wingdings" pitchFamily="2" charset="2"/>
              <a:buChar char="v"/>
              <a:defRPr lang="en-US" sz="3900" i="1" dirty="0" smtClean="0">
                <a:solidFill>
                  <a:srgbClr val="00A33D"/>
                </a:solidFill>
                <a:latin typeface="+mn-lt"/>
              </a:defRPr>
            </a:lvl3pPr>
            <a:lvl4pPr marL="5480050" indent="-782638" algn="l" defTabSz="3132138" rtl="0" eaLnBrk="0" fontAlgn="base" hangingPunct="0">
              <a:spcBef>
                <a:spcPct val="20000"/>
              </a:spcBef>
              <a:spcAft>
                <a:spcPct val="0"/>
              </a:spcAft>
              <a:buChar char="–"/>
              <a:defRPr sz="6800">
                <a:solidFill>
                  <a:schemeClr val="tx1"/>
                </a:solidFill>
                <a:latin typeface="+mn-lt"/>
              </a:defRPr>
            </a:lvl4pPr>
            <a:lvl5pPr marL="7045325" indent="-782638" algn="l" defTabSz="3132138" rtl="0" eaLnBrk="0" fontAlgn="base" hangingPunct="0">
              <a:spcBef>
                <a:spcPct val="20000"/>
              </a:spcBef>
              <a:spcAft>
                <a:spcPct val="0"/>
              </a:spcAft>
              <a:buChar char="»"/>
              <a:defRPr sz="6800">
                <a:solidFill>
                  <a:schemeClr val="tx1"/>
                </a:solidFill>
                <a:latin typeface="+mn-lt"/>
              </a:defRPr>
            </a:lvl5pPr>
            <a:lvl6pPr marL="7502525" indent="-782638" algn="l" defTabSz="3132138" rtl="0" fontAlgn="base">
              <a:spcBef>
                <a:spcPct val="20000"/>
              </a:spcBef>
              <a:spcAft>
                <a:spcPct val="0"/>
              </a:spcAft>
              <a:buChar char="»"/>
              <a:defRPr sz="6800">
                <a:solidFill>
                  <a:schemeClr val="tx1"/>
                </a:solidFill>
                <a:latin typeface="+mn-lt"/>
              </a:defRPr>
            </a:lvl6pPr>
            <a:lvl7pPr marL="7959725" indent="-782638" algn="l" defTabSz="3132138" rtl="0" fontAlgn="base">
              <a:spcBef>
                <a:spcPct val="20000"/>
              </a:spcBef>
              <a:spcAft>
                <a:spcPct val="0"/>
              </a:spcAft>
              <a:buChar char="»"/>
              <a:defRPr sz="6800">
                <a:solidFill>
                  <a:schemeClr val="tx1"/>
                </a:solidFill>
                <a:latin typeface="+mn-lt"/>
              </a:defRPr>
            </a:lvl7pPr>
            <a:lvl8pPr marL="8416925" indent="-782638" algn="l" defTabSz="3132138" rtl="0" fontAlgn="base">
              <a:spcBef>
                <a:spcPct val="20000"/>
              </a:spcBef>
              <a:spcAft>
                <a:spcPct val="0"/>
              </a:spcAft>
              <a:buChar char="»"/>
              <a:defRPr sz="6800">
                <a:solidFill>
                  <a:schemeClr val="tx1"/>
                </a:solidFill>
                <a:latin typeface="+mn-lt"/>
              </a:defRPr>
            </a:lvl8pPr>
            <a:lvl9pPr marL="8874125" indent="-782638" algn="l" defTabSz="3132138" rtl="0" fontAlgn="base">
              <a:spcBef>
                <a:spcPct val="20000"/>
              </a:spcBef>
              <a:spcAft>
                <a:spcPct val="0"/>
              </a:spcAft>
              <a:buChar char="»"/>
              <a:defRPr sz="6800">
                <a:solidFill>
                  <a:schemeClr val="tx1"/>
                </a:solidFill>
                <a:latin typeface="+mn-lt"/>
              </a:defRPr>
            </a:lvl9pPr>
          </a:lstStyle>
          <a:p>
            <a:pPr marL="679450" lvl="1" indent="-508000" defTabSz="2133570" eaLnBrk="1" hangingPunct="1">
              <a:spcBef>
                <a:spcPts val="1600"/>
              </a:spcBef>
              <a:spcAft>
                <a:spcPts val="1600"/>
              </a:spcAft>
              <a:buClr>
                <a:srgbClr val="1A3874"/>
              </a:buClr>
              <a:buFont typeface="Arial" panose="020B0604020202020204" pitchFamily="34" charset="0"/>
              <a:buChar char="•"/>
              <a:defRPr/>
            </a:pPr>
            <a:r>
              <a:rPr lang="en-CA" sz="4000" b="0" dirty="0">
                <a:solidFill>
                  <a:srgbClr val="002060"/>
                </a:solidFill>
                <a:latin typeface="+mj-lt"/>
                <a:ea typeface="Tahoma" panose="020B0604030504040204" pitchFamily="34" charset="0"/>
                <a:cs typeface="Tahoma" panose="020B0604030504040204" pitchFamily="34" charset="0"/>
              </a:rPr>
              <a:t>The Alternatives to the Undertaking were evaluated based on their ability to address the identified challenges / opportunities within the area of study.</a:t>
            </a:r>
          </a:p>
          <a:p>
            <a:pPr marL="679450" lvl="1" indent="-508000" defTabSz="2133570" eaLnBrk="1" hangingPunct="1">
              <a:spcBef>
                <a:spcPts val="1600"/>
              </a:spcBef>
              <a:spcAft>
                <a:spcPts val="1600"/>
              </a:spcAft>
              <a:buClr>
                <a:srgbClr val="1A3874"/>
              </a:buClr>
              <a:buFont typeface="Arial" panose="020B0604020202020204" pitchFamily="34" charset="0"/>
              <a:buChar char="•"/>
              <a:defRPr/>
            </a:pPr>
            <a:r>
              <a:rPr lang="en-CA" sz="4000" b="0" dirty="0">
                <a:solidFill>
                  <a:srgbClr val="002060"/>
                </a:solidFill>
                <a:latin typeface="+mj-lt"/>
                <a:ea typeface="Tahoma" panose="020B0604030504040204" pitchFamily="34" charset="0"/>
                <a:cs typeface="Tahoma" panose="020B0604030504040204" pitchFamily="34" charset="0"/>
              </a:rPr>
              <a:t>As illustrated, the </a:t>
            </a:r>
            <a:r>
              <a:rPr lang="en-CA" sz="4000" dirty="0">
                <a:solidFill>
                  <a:srgbClr val="002060"/>
                </a:solidFill>
                <a:latin typeface="+mj-lt"/>
                <a:ea typeface="Tahoma" panose="020B0604030504040204" pitchFamily="34" charset="0"/>
                <a:cs typeface="Tahoma" panose="020B0604030504040204" pitchFamily="34" charset="0"/>
              </a:rPr>
              <a:t>Improvements to Provincial Transportation Facility </a:t>
            </a:r>
            <a:r>
              <a:rPr lang="en-CA" sz="4000" b="0" dirty="0">
                <a:solidFill>
                  <a:srgbClr val="002060"/>
                </a:solidFill>
                <a:latin typeface="+mj-lt"/>
                <a:ea typeface="Tahoma" panose="020B0604030504040204" pitchFamily="34" charset="0"/>
                <a:cs typeface="Tahoma" panose="020B0604030504040204" pitchFamily="34" charset="0"/>
              </a:rPr>
              <a:t>alternative is the only option that will fully address the identified transportation challenges/ opportunities.</a:t>
            </a:r>
          </a:p>
        </p:txBody>
      </p:sp>
      <p:sp>
        <p:nvSpPr>
          <p:cNvPr id="2" name="Slide Number Placeholder 7">
            <a:extLst>
              <a:ext uri="{FF2B5EF4-FFF2-40B4-BE49-F238E27FC236}">
                <a16:creationId xmlns:a16="http://schemas.microsoft.com/office/drawing/2014/main" id="{3191800E-B933-71CA-1562-ED7A7FC6F1A9}"/>
              </a:ext>
            </a:extLst>
          </p:cNvPr>
          <p:cNvSpPr txBox="1">
            <a:spLocks/>
          </p:cNvSpPr>
          <p:nvPr/>
        </p:nvSpPr>
        <p:spPr>
          <a:xfrm>
            <a:off x="14183783" y="20421600"/>
            <a:ext cx="893233" cy="1038578"/>
          </a:xfrm>
          <a:prstGeom prst="rect">
            <a:avLst/>
          </a:prstGeom>
        </p:spPr>
        <p:txBody>
          <a:bodyPr vert="horz" lIns="91440" tIns="45720" rIns="91440" bIns="45720" rtlCol="0" anchor="ctr"/>
          <a:lstStyle>
            <a:defPPr>
              <a:defRPr lang="en-US"/>
            </a:defPPr>
            <a:lvl1pPr marL="0" algn="r" defTabSz="3513095" rtl="0" eaLnBrk="1" latinLnBrk="0" hangingPunct="1">
              <a:defRPr sz="3556" kern="1200">
                <a:solidFill>
                  <a:schemeClr val="tx1">
                    <a:tint val="75000"/>
                  </a:schemeClr>
                </a:solidFill>
                <a:latin typeface="+mn-lt"/>
                <a:ea typeface="+mn-ea"/>
                <a:cs typeface="+mn-cs"/>
              </a:defRPr>
            </a:lvl1pPr>
            <a:lvl2pPr marL="1756548" algn="l" defTabSz="3513095" rtl="0" eaLnBrk="1" latinLnBrk="0" hangingPunct="1">
              <a:defRPr sz="6900" kern="1200">
                <a:solidFill>
                  <a:schemeClr val="tx1"/>
                </a:solidFill>
                <a:latin typeface="+mn-lt"/>
                <a:ea typeface="+mn-ea"/>
                <a:cs typeface="+mn-cs"/>
              </a:defRPr>
            </a:lvl2pPr>
            <a:lvl3pPr marL="3513095" algn="l" defTabSz="3513095" rtl="0" eaLnBrk="1" latinLnBrk="0" hangingPunct="1">
              <a:defRPr sz="6900" kern="1200">
                <a:solidFill>
                  <a:schemeClr val="tx1"/>
                </a:solidFill>
                <a:latin typeface="+mn-lt"/>
                <a:ea typeface="+mn-ea"/>
                <a:cs typeface="+mn-cs"/>
              </a:defRPr>
            </a:lvl3pPr>
            <a:lvl4pPr marL="5269644" algn="l" defTabSz="3513095" rtl="0" eaLnBrk="1" latinLnBrk="0" hangingPunct="1">
              <a:defRPr sz="6900" kern="1200">
                <a:solidFill>
                  <a:schemeClr val="tx1"/>
                </a:solidFill>
                <a:latin typeface="+mn-lt"/>
                <a:ea typeface="+mn-ea"/>
                <a:cs typeface="+mn-cs"/>
              </a:defRPr>
            </a:lvl4pPr>
            <a:lvl5pPr marL="7026192" algn="l" defTabSz="3513095" rtl="0" eaLnBrk="1" latinLnBrk="0" hangingPunct="1">
              <a:defRPr sz="6900" kern="1200">
                <a:solidFill>
                  <a:schemeClr val="tx1"/>
                </a:solidFill>
                <a:latin typeface="+mn-lt"/>
                <a:ea typeface="+mn-ea"/>
                <a:cs typeface="+mn-cs"/>
              </a:defRPr>
            </a:lvl5pPr>
            <a:lvl6pPr marL="8782740" algn="l" defTabSz="3513095" rtl="0" eaLnBrk="1" latinLnBrk="0" hangingPunct="1">
              <a:defRPr sz="6900" kern="1200">
                <a:solidFill>
                  <a:schemeClr val="tx1"/>
                </a:solidFill>
                <a:latin typeface="+mn-lt"/>
                <a:ea typeface="+mn-ea"/>
                <a:cs typeface="+mn-cs"/>
              </a:defRPr>
            </a:lvl6pPr>
            <a:lvl7pPr marL="10539287" algn="l" defTabSz="3513095" rtl="0" eaLnBrk="1" latinLnBrk="0" hangingPunct="1">
              <a:defRPr sz="6900" kern="1200">
                <a:solidFill>
                  <a:schemeClr val="tx1"/>
                </a:solidFill>
                <a:latin typeface="+mn-lt"/>
                <a:ea typeface="+mn-ea"/>
                <a:cs typeface="+mn-cs"/>
              </a:defRPr>
            </a:lvl7pPr>
            <a:lvl8pPr marL="12295836" algn="l" defTabSz="3513095" rtl="0" eaLnBrk="1" latinLnBrk="0" hangingPunct="1">
              <a:defRPr sz="6900" kern="1200">
                <a:solidFill>
                  <a:schemeClr val="tx1"/>
                </a:solidFill>
                <a:latin typeface="+mn-lt"/>
                <a:ea typeface="+mn-ea"/>
                <a:cs typeface="+mn-cs"/>
              </a:defRPr>
            </a:lvl8pPr>
            <a:lvl9pPr marL="14052384" algn="l" defTabSz="3513095" rtl="0" eaLnBrk="1" latinLnBrk="0" hangingPunct="1">
              <a:defRPr sz="6900" kern="1200">
                <a:solidFill>
                  <a:schemeClr val="tx1"/>
                </a:solidFill>
                <a:latin typeface="+mn-lt"/>
                <a:ea typeface="+mn-ea"/>
                <a:cs typeface="+mn-cs"/>
              </a:defRPr>
            </a:lvl9pPr>
          </a:lstStyle>
          <a:p>
            <a:pPr algn="ctr"/>
            <a:fld id="{1D0EB0AF-BBE9-46F9-BCF7-8F99A5DFC373}" type="slidenum">
              <a:rPr lang="en-US"/>
              <a:pPr algn="ctr"/>
              <a:t>14</a:t>
            </a:fld>
            <a:endParaRPr lang="en-US" dirty="0"/>
          </a:p>
        </p:txBody>
      </p:sp>
    </p:spTree>
    <p:extLst>
      <p:ext uri="{BB962C8B-B14F-4D97-AF65-F5344CB8AC3E}">
        <p14:creationId xmlns:p14="http://schemas.microsoft.com/office/powerpoint/2010/main" val="29675916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5FFC076D-803B-AC9E-FED1-822661BED72B}"/>
              </a:ext>
            </a:extLst>
          </p:cNvPr>
          <p:cNvSpPr>
            <a:spLocks noGrp="1"/>
          </p:cNvSpPr>
          <p:nvPr>
            <p:ph type="title" idx="4294967295"/>
          </p:nvPr>
        </p:nvSpPr>
        <p:spPr>
          <a:xfrm>
            <a:off x="0" y="4606992"/>
            <a:ext cx="29260800" cy="1430844"/>
          </a:xfrm>
          <a:prstGeom prst="rect">
            <a:avLst/>
          </a:prstGeom>
        </p:spPr>
        <p:txBody>
          <a:bodyPr/>
          <a:lstStyle/>
          <a:p>
            <a:pPr rtl="0" eaLnBrk="1" latinLnBrk="0" hangingPunct="1"/>
            <a:r>
              <a:rPr lang="en-CA" sz="8000" b="1" kern="1200" dirty="0">
                <a:solidFill>
                  <a:srgbClr val="002060"/>
                </a:solidFill>
                <a:effectLst/>
                <a:latin typeface="Calibri" panose="020F0502020204030204" pitchFamily="34" charset="0"/>
                <a:ea typeface="+mn-ea"/>
                <a:cs typeface="+mn-cs"/>
              </a:rPr>
              <a:t>Summary of Long List Alternatives</a:t>
            </a:r>
            <a:endParaRPr lang="en-CA" dirty="0"/>
          </a:p>
        </p:txBody>
      </p:sp>
      <p:sp>
        <p:nvSpPr>
          <p:cNvPr id="2" name="TextBox 1">
            <a:extLst>
              <a:ext uri="{FF2B5EF4-FFF2-40B4-BE49-F238E27FC236}">
                <a16:creationId xmlns:a16="http://schemas.microsoft.com/office/drawing/2014/main" id="{629F49DB-ACF3-2B1C-BE5F-011A46367A55}"/>
              </a:ext>
            </a:extLst>
          </p:cNvPr>
          <p:cNvSpPr txBox="1"/>
          <p:nvPr/>
        </p:nvSpPr>
        <p:spPr>
          <a:xfrm>
            <a:off x="238430" y="5884771"/>
            <a:ext cx="14544369" cy="769441"/>
          </a:xfrm>
          <a:prstGeom prst="rect">
            <a:avLst/>
          </a:prstGeom>
          <a:noFill/>
        </p:spPr>
        <p:txBody>
          <a:bodyPr wrap="square" lIns="91440" tIns="45720" rIns="91440" bIns="45720" rtlCol="0" anchor="t">
            <a:spAutoFit/>
          </a:bodyPr>
          <a:lstStyle/>
          <a:p>
            <a:pPr>
              <a:defRPr/>
            </a:pPr>
            <a:r>
              <a:rPr lang="en-CA" sz="4400" b="1" u="sng" dirty="0">
                <a:solidFill>
                  <a:srgbClr val="002060"/>
                </a:solidFill>
                <a:latin typeface="+mj-lt"/>
                <a:ea typeface="+mj-ea"/>
                <a:cs typeface="+mj-cs"/>
              </a:rPr>
              <a:t>Sydenham Road Bridge Replacement/Alignment</a:t>
            </a:r>
          </a:p>
        </p:txBody>
      </p:sp>
      <p:sp>
        <p:nvSpPr>
          <p:cNvPr id="10" name="TextBox 9">
            <a:extLst>
              <a:ext uri="{FF2B5EF4-FFF2-40B4-BE49-F238E27FC236}">
                <a16:creationId xmlns:a16="http://schemas.microsoft.com/office/drawing/2014/main" id="{B859EF3A-809D-567F-9C8F-DA86427A44E0}"/>
              </a:ext>
            </a:extLst>
          </p:cNvPr>
          <p:cNvSpPr txBox="1"/>
          <p:nvPr/>
        </p:nvSpPr>
        <p:spPr>
          <a:xfrm>
            <a:off x="238430" y="6697204"/>
            <a:ext cx="28193999" cy="3093154"/>
          </a:xfrm>
          <a:prstGeom prst="rect">
            <a:avLst/>
          </a:prstGeom>
          <a:noFill/>
        </p:spPr>
        <p:txBody>
          <a:bodyPr wrap="square" rtlCol="0">
            <a:spAutoFit/>
          </a:bodyPr>
          <a:lstStyle/>
          <a:p>
            <a:pPr marL="571500" indent="-571500">
              <a:buFont typeface="Wingdings" panose="05000000000000000000" pitchFamily="2" charset="2"/>
              <a:buChar char="Ø"/>
            </a:pPr>
            <a:r>
              <a:rPr lang="en-CA" sz="3900" dirty="0">
                <a:solidFill>
                  <a:srgbClr val="002060"/>
                </a:solidFill>
              </a:rPr>
              <a:t>Sydenham Road will be </a:t>
            </a:r>
            <a:r>
              <a:rPr lang="en-CA" sz="3900" b="1" dirty="0">
                <a:solidFill>
                  <a:srgbClr val="002060"/>
                </a:solidFill>
              </a:rPr>
              <a:t>wider</a:t>
            </a:r>
            <a:r>
              <a:rPr lang="en-CA" sz="3900" dirty="0">
                <a:solidFill>
                  <a:srgbClr val="002060"/>
                </a:solidFill>
              </a:rPr>
              <a:t> and at a </a:t>
            </a:r>
            <a:r>
              <a:rPr lang="en-CA" sz="3900" b="1" dirty="0">
                <a:solidFill>
                  <a:srgbClr val="002060"/>
                </a:solidFill>
              </a:rPr>
              <a:t>higher elevation </a:t>
            </a:r>
            <a:r>
              <a:rPr lang="en-CA" sz="3900" dirty="0">
                <a:solidFill>
                  <a:srgbClr val="002060"/>
                </a:solidFill>
              </a:rPr>
              <a:t>through the interchange area because:</a:t>
            </a:r>
          </a:p>
          <a:p>
            <a:pPr marL="1025525" lvl="1" indent="-398463">
              <a:buFont typeface="Arial" panose="020B0604020202020204" pitchFamily="34" charset="0"/>
              <a:buChar char="•"/>
            </a:pPr>
            <a:r>
              <a:rPr lang="en-CA" sz="3900" dirty="0">
                <a:solidFill>
                  <a:srgbClr val="002060"/>
                </a:solidFill>
              </a:rPr>
              <a:t>4 through-lanes are required on Sydenham Road at the interchange.</a:t>
            </a:r>
          </a:p>
          <a:p>
            <a:pPr marL="1025525" lvl="1" indent="-398463">
              <a:buFont typeface="Arial" panose="020B0604020202020204" pitchFamily="34" charset="0"/>
              <a:buChar char="•"/>
            </a:pPr>
            <a:r>
              <a:rPr lang="en-CA" sz="3900" dirty="0">
                <a:solidFill>
                  <a:srgbClr val="002060"/>
                </a:solidFill>
              </a:rPr>
              <a:t>New bridge needs to allow for a future wider Highway 401 within its 75-year service life.</a:t>
            </a:r>
          </a:p>
          <a:p>
            <a:pPr marL="571500" indent="-571500">
              <a:buFont typeface="Wingdings" panose="05000000000000000000" pitchFamily="2" charset="2"/>
              <a:buChar char="Ø"/>
            </a:pPr>
            <a:r>
              <a:rPr lang="en-CA" sz="3900" dirty="0">
                <a:solidFill>
                  <a:srgbClr val="002060"/>
                </a:solidFill>
              </a:rPr>
              <a:t>This will impact entrances and properties in the vicinity of the interchange. Proposed alignment alternatives have been investigated to consider and mitigate these impacts. </a:t>
            </a:r>
            <a:endParaRPr lang="en-US" sz="3900" dirty="0">
              <a:solidFill>
                <a:srgbClr val="002060"/>
              </a:solidFill>
            </a:endParaRPr>
          </a:p>
        </p:txBody>
      </p:sp>
      <p:pic>
        <p:nvPicPr>
          <p:cNvPr id="43" name="Picture 42">
            <a:extLst>
              <a:ext uri="{FF2B5EF4-FFF2-40B4-BE49-F238E27FC236}">
                <a16:creationId xmlns:a16="http://schemas.microsoft.com/office/drawing/2014/main" id="{43E5E901-975B-866B-BB10-B76209CF6EC5}"/>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929258" y="6555247"/>
            <a:ext cx="3758560" cy="1430844"/>
          </a:xfrm>
          <a:prstGeom prst="rect">
            <a:avLst/>
          </a:prstGeom>
          <a:noFill/>
          <a:ln>
            <a:noFill/>
          </a:ln>
        </p:spPr>
      </p:pic>
      <p:pic>
        <p:nvPicPr>
          <p:cNvPr id="3" name="Picture 2">
            <a:extLst>
              <a:ext uri="{FF2B5EF4-FFF2-40B4-BE49-F238E27FC236}">
                <a16:creationId xmlns:a16="http://schemas.microsoft.com/office/drawing/2014/main" id="{270CBF6C-AE20-FBA1-B7EB-40E7573316CE}"/>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08768" y="10017887"/>
            <a:ext cx="4950627" cy="6108191"/>
          </a:xfrm>
          <a:prstGeom prst="rect">
            <a:avLst/>
          </a:prstGeom>
          <a:ln>
            <a:noFill/>
          </a:ln>
        </p:spPr>
      </p:pic>
      <p:sp>
        <p:nvSpPr>
          <p:cNvPr id="24" name="TextBox 23">
            <a:extLst>
              <a:ext uri="{FF2B5EF4-FFF2-40B4-BE49-F238E27FC236}">
                <a16:creationId xmlns:a16="http://schemas.microsoft.com/office/drawing/2014/main" id="{F92C344E-09BD-4736-B677-4E696AC39534}"/>
              </a:ext>
            </a:extLst>
          </p:cNvPr>
          <p:cNvSpPr txBox="1"/>
          <p:nvPr/>
        </p:nvSpPr>
        <p:spPr>
          <a:xfrm>
            <a:off x="308768" y="16255352"/>
            <a:ext cx="5001121" cy="2991588"/>
          </a:xfrm>
          <a:prstGeom prst="rect">
            <a:avLst/>
          </a:prstGeom>
          <a:noFill/>
        </p:spPr>
        <p:txBody>
          <a:bodyPr wrap="square">
            <a:spAutoFit/>
          </a:bodyPr>
          <a:lstStyle/>
          <a:p>
            <a:r>
              <a:rPr lang="en-US" sz="2400" b="1" dirty="0">
                <a:solidFill>
                  <a:srgbClr val="17375E"/>
                </a:solidFill>
                <a:latin typeface="+mj-lt"/>
                <a:ea typeface="Times New Roman" panose="02020603050405020304" pitchFamily="18" charset="0"/>
                <a:cs typeface="Arial" panose="020B0604020202020204" pitchFamily="34" charset="0"/>
              </a:rPr>
              <a:t>Alternative 1</a:t>
            </a:r>
            <a:r>
              <a:rPr lang="en-US" sz="2400" dirty="0">
                <a:solidFill>
                  <a:srgbClr val="17375E"/>
                </a:solidFill>
                <a:latin typeface="+mj-lt"/>
                <a:ea typeface="Times New Roman" panose="02020603050405020304" pitchFamily="18" charset="0"/>
                <a:cs typeface="Arial" panose="020B0604020202020204" pitchFamily="34" charset="0"/>
              </a:rPr>
              <a:t>:</a:t>
            </a:r>
          </a:p>
          <a:p>
            <a:pPr>
              <a:spcBef>
                <a:spcPts val="300"/>
              </a:spcBef>
              <a:spcAft>
                <a:spcPts val="300"/>
              </a:spcAft>
            </a:pPr>
            <a:r>
              <a:rPr lang="en-CA" sz="2400" dirty="0">
                <a:solidFill>
                  <a:srgbClr val="17375E"/>
                </a:solidFill>
                <a:latin typeface="+mj-lt"/>
                <a:cs typeface="Arial" panose="020B0604020202020204" pitchFamily="34" charset="0"/>
              </a:rPr>
              <a:t>Bridge Replacement on the Existing Alignment</a:t>
            </a:r>
          </a:p>
          <a:p>
            <a:r>
              <a:rPr lang="en-CA" sz="2400" b="1" dirty="0">
                <a:solidFill>
                  <a:srgbClr val="FF0000"/>
                </a:solidFill>
                <a:latin typeface="+mj-lt"/>
                <a:ea typeface="Times New Roman" panose="02020603050405020304" pitchFamily="18" charset="0"/>
                <a:cs typeface="Arial" panose="020B0604020202020204" pitchFamily="34" charset="0"/>
              </a:rPr>
              <a:t>NOT CARRIED FORWARD</a:t>
            </a:r>
          </a:p>
          <a:p>
            <a:pPr marL="182880" indent="-182880">
              <a:lnSpc>
                <a:spcPct val="95000"/>
              </a:lnSpc>
              <a:buSzPct val="75000"/>
              <a:buFont typeface="Wingdings" panose="05000000000000000000" pitchFamily="2" charset="2"/>
              <a:buChar char="Ø"/>
            </a:pPr>
            <a:r>
              <a:rPr lang="en-CA" sz="2300" dirty="0">
                <a:solidFill>
                  <a:srgbClr val="17375E"/>
                </a:solidFill>
                <a:latin typeface="+mj-lt"/>
                <a:cs typeface="Arial" panose="020B0604020202020204" pitchFamily="34" charset="0"/>
              </a:rPr>
              <a:t>Significant construction traffic impacts (long term road closure).</a:t>
            </a:r>
            <a:endParaRPr lang="en-US" sz="2300" dirty="0">
              <a:solidFill>
                <a:srgbClr val="17375E"/>
              </a:solidFill>
              <a:latin typeface="+mj-lt"/>
              <a:cs typeface="Arial" panose="020B0604020202020204" pitchFamily="34" charset="0"/>
            </a:endParaRPr>
          </a:p>
          <a:p>
            <a:pPr marL="182880" indent="-182880">
              <a:lnSpc>
                <a:spcPct val="95000"/>
              </a:lnSpc>
              <a:buSzPct val="75000"/>
              <a:buFont typeface="Wingdings" panose="05000000000000000000" pitchFamily="2" charset="2"/>
              <a:buChar char="Ø"/>
            </a:pPr>
            <a:r>
              <a:rPr lang="en-CA" sz="2300" dirty="0">
                <a:solidFill>
                  <a:srgbClr val="17375E"/>
                </a:solidFill>
                <a:latin typeface="+mj-lt"/>
                <a:cs typeface="Arial" panose="020B0604020202020204" pitchFamily="34" charset="0"/>
              </a:rPr>
              <a:t>Significant industrial / commercial property impact and displacements.</a:t>
            </a:r>
          </a:p>
        </p:txBody>
      </p:sp>
      <p:pic>
        <p:nvPicPr>
          <p:cNvPr id="8" name="Picture 7">
            <a:extLst>
              <a:ext uri="{FF2B5EF4-FFF2-40B4-BE49-F238E27FC236}">
                <a16:creationId xmlns:a16="http://schemas.microsoft.com/office/drawing/2014/main" id="{C9405644-3B02-B01F-469D-A5E2D6347A90}"/>
              </a:ex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203289" y="9949069"/>
            <a:ext cx="4950627" cy="6108191"/>
          </a:xfrm>
          <a:prstGeom prst="rect">
            <a:avLst/>
          </a:prstGeom>
          <a:ln>
            <a:noFill/>
          </a:ln>
        </p:spPr>
      </p:pic>
      <p:sp>
        <p:nvSpPr>
          <p:cNvPr id="15" name="TextBox 14">
            <a:extLst>
              <a:ext uri="{FF2B5EF4-FFF2-40B4-BE49-F238E27FC236}">
                <a16:creationId xmlns:a16="http://schemas.microsoft.com/office/drawing/2014/main" id="{4B8620DB-A12D-46F2-80D1-8774D11F9C16}"/>
              </a:ext>
            </a:extLst>
          </p:cNvPr>
          <p:cNvSpPr txBox="1"/>
          <p:nvPr/>
        </p:nvSpPr>
        <p:spPr>
          <a:xfrm>
            <a:off x="6203289" y="16255352"/>
            <a:ext cx="5139385" cy="4055726"/>
          </a:xfrm>
          <a:prstGeom prst="rect">
            <a:avLst/>
          </a:prstGeom>
          <a:noFill/>
        </p:spPr>
        <p:txBody>
          <a:bodyPr wrap="square">
            <a:spAutoFit/>
          </a:bodyPr>
          <a:lstStyle/>
          <a:p>
            <a:r>
              <a:rPr lang="en-US" sz="2400" b="1" dirty="0">
                <a:solidFill>
                  <a:srgbClr val="17375E"/>
                </a:solidFill>
                <a:latin typeface="+mj-lt"/>
                <a:ea typeface="Times New Roman" panose="02020603050405020304" pitchFamily="18" charset="0"/>
                <a:cs typeface="Arial" panose="020B0604020202020204" pitchFamily="34" charset="0"/>
              </a:rPr>
              <a:t>Alternative 2</a:t>
            </a:r>
            <a:r>
              <a:rPr lang="en-US" sz="2400" dirty="0">
                <a:solidFill>
                  <a:srgbClr val="17375E"/>
                </a:solidFill>
                <a:latin typeface="+mj-lt"/>
                <a:ea typeface="Times New Roman" panose="02020603050405020304" pitchFamily="18" charset="0"/>
                <a:cs typeface="Arial" panose="020B0604020202020204" pitchFamily="34" charset="0"/>
              </a:rPr>
              <a:t>:</a:t>
            </a:r>
          </a:p>
          <a:p>
            <a:r>
              <a:rPr lang="en-US" sz="2400" dirty="0">
                <a:solidFill>
                  <a:srgbClr val="17375E"/>
                </a:solidFill>
                <a:latin typeface="+mj-lt"/>
                <a:ea typeface="Times New Roman" panose="02020603050405020304" pitchFamily="18" charset="0"/>
                <a:cs typeface="Arial" panose="020B0604020202020204" pitchFamily="34" charset="0"/>
              </a:rPr>
              <a:t>Bridge Replacement on New Alignment - West Side (No Overlap)</a:t>
            </a:r>
          </a:p>
          <a:p>
            <a:r>
              <a:rPr lang="en-CA" sz="2400" b="1" dirty="0">
                <a:solidFill>
                  <a:srgbClr val="00B050"/>
                </a:solidFill>
                <a:latin typeface="+mj-lt"/>
              </a:rPr>
              <a:t>CARRY FORWARD</a:t>
            </a:r>
          </a:p>
          <a:p>
            <a:pPr marL="182880" indent="-182880">
              <a:lnSpc>
                <a:spcPct val="95000"/>
              </a:lnSpc>
              <a:buSzPct val="75000"/>
              <a:buFont typeface="Wingdings" panose="05000000000000000000" pitchFamily="2" charset="2"/>
              <a:buChar char="Ø"/>
            </a:pPr>
            <a:r>
              <a:rPr lang="en-CA" sz="2300" dirty="0">
                <a:solidFill>
                  <a:srgbClr val="17375E"/>
                </a:solidFill>
                <a:latin typeface="+mj-lt"/>
                <a:cs typeface="Arial" panose="020B0604020202020204" pitchFamily="34" charset="0"/>
              </a:rPr>
              <a:t>Avoids long term road closure during new bridge construction.</a:t>
            </a:r>
          </a:p>
          <a:p>
            <a:pPr marL="182880" indent="-182880">
              <a:lnSpc>
                <a:spcPct val="95000"/>
              </a:lnSpc>
              <a:buSzPct val="75000"/>
              <a:buFont typeface="Wingdings" panose="05000000000000000000" pitchFamily="2" charset="2"/>
              <a:buChar char="Ø"/>
            </a:pPr>
            <a:r>
              <a:rPr lang="en-CA" sz="2300" dirty="0">
                <a:solidFill>
                  <a:srgbClr val="17375E"/>
                </a:solidFill>
                <a:latin typeface="+mj-lt"/>
                <a:cs typeface="Arial" panose="020B0604020202020204" pitchFamily="34" charset="0"/>
              </a:rPr>
              <a:t>Avoids industrial / commercial property impact.</a:t>
            </a:r>
          </a:p>
          <a:p>
            <a:pPr marL="182880" indent="-182880">
              <a:lnSpc>
                <a:spcPct val="95000"/>
              </a:lnSpc>
              <a:buSzPct val="75000"/>
              <a:buFont typeface="Wingdings" panose="05000000000000000000" pitchFamily="2" charset="2"/>
              <a:buChar char="Ø"/>
            </a:pPr>
            <a:r>
              <a:rPr lang="en-CA" sz="2300" dirty="0">
                <a:solidFill>
                  <a:srgbClr val="17375E"/>
                </a:solidFill>
                <a:latin typeface="+mj-lt"/>
                <a:cs typeface="Arial" panose="020B0604020202020204" pitchFamily="34" charset="0"/>
              </a:rPr>
              <a:t>Provides an opportunity to maintain or provide a more desirable (safer) access to commercial/industrial properties.</a:t>
            </a:r>
          </a:p>
        </p:txBody>
      </p:sp>
      <p:pic>
        <p:nvPicPr>
          <p:cNvPr id="9" name="Picture 8">
            <a:extLst>
              <a:ext uri="{FF2B5EF4-FFF2-40B4-BE49-F238E27FC236}">
                <a16:creationId xmlns:a16="http://schemas.microsoft.com/office/drawing/2014/main" id="{72A25278-6CB2-73A4-77A8-5EFCBAE796AB}"/>
              </a:ext>
              <a:ext uri="{C183D7F6-B498-43B3-948B-1728B52AA6E4}">
                <adec:decorative xmlns:adec="http://schemas.microsoft.com/office/drawing/2017/decorative" val="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1764974" y="10017887"/>
            <a:ext cx="4950627" cy="6108191"/>
          </a:xfrm>
          <a:prstGeom prst="rect">
            <a:avLst/>
          </a:prstGeom>
          <a:ln>
            <a:noFill/>
          </a:ln>
        </p:spPr>
      </p:pic>
      <p:sp>
        <p:nvSpPr>
          <p:cNvPr id="16" name="TextBox 15">
            <a:extLst>
              <a:ext uri="{FF2B5EF4-FFF2-40B4-BE49-F238E27FC236}">
                <a16:creationId xmlns:a16="http://schemas.microsoft.com/office/drawing/2014/main" id="{E9B39C85-0B0D-4511-8284-F45C912C2F4B}"/>
              </a:ext>
            </a:extLst>
          </p:cNvPr>
          <p:cNvSpPr txBox="1"/>
          <p:nvPr/>
        </p:nvSpPr>
        <p:spPr>
          <a:xfrm>
            <a:off x="11799306" y="16255352"/>
            <a:ext cx="5139385" cy="2677656"/>
          </a:xfrm>
          <a:prstGeom prst="rect">
            <a:avLst/>
          </a:prstGeom>
          <a:noFill/>
        </p:spPr>
        <p:txBody>
          <a:bodyPr wrap="square">
            <a:spAutoFit/>
          </a:bodyPr>
          <a:lstStyle/>
          <a:p>
            <a:r>
              <a:rPr lang="en-US" sz="2400" b="1" dirty="0">
                <a:solidFill>
                  <a:srgbClr val="17375E"/>
                </a:solidFill>
                <a:latin typeface="+mj-lt"/>
                <a:ea typeface="Times New Roman" panose="02020603050405020304" pitchFamily="18" charset="0"/>
                <a:cs typeface="Arial" panose="020B0604020202020204" pitchFamily="34" charset="0"/>
              </a:rPr>
              <a:t>Alternative 3:</a:t>
            </a:r>
          </a:p>
          <a:p>
            <a:r>
              <a:rPr lang="en-US" sz="2400" dirty="0">
                <a:solidFill>
                  <a:srgbClr val="17375E"/>
                </a:solidFill>
                <a:latin typeface="+mj-lt"/>
                <a:ea typeface="Times New Roman" panose="02020603050405020304" pitchFamily="18" charset="0"/>
                <a:cs typeface="Arial" panose="020B0604020202020204" pitchFamily="34" charset="0"/>
              </a:rPr>
              <a:t>Bridge Replacement on New Alignment - East Side (No Overlap)</a:t>
            </a:r>
          </a:p>
          <a:p>
            <a:r>
              <a:rPr lang="en-CA" sz="2400" b="1" dirty="0">
                <a:solidFill>
                  <a:srgbClr val="FF0000"/>
                </a:solidFill>
                <a:latin typeface="+mj-lt"/>
                <a:ea typeface="Times New Roman" panose="02020603050405020304" pitchFamily="18" charset="0"/>
                <a:cs typeface="Arial" panose="020B0604020202020204" pitchFamily="34" charset="0"/>
              </a:rPr>
              <a:t>NOT CARRIED FORWARD</a:t>
            </a:r>
          </a:p>
          <a:p>
            <a:pPr marL="182880" indent="-182880">
              <a:lnSpc>
                <a:spcPct val="95000"/>
              </a:lnSpc>
              <a:buSzPct val="75000"/>
              <a:buFont typeface="Wingdings" panose="05000000000000000000" pitchFamily="2" charset="2"/>
              <a:buChar char="Ø"/>
            </a:pPr>
            <a:r>
              <a:rPr lang="en-CA" sz="2300" dirty="0">
                <a:solidFill>
                  <a:srgbClr val="17375E"/>
                </a:solidFill>
                <a:latin typeface="+mj-lt"/>
                <a:cs typeface="Arial" panose="020B0604020202020204" pitchFamily="34" charset="0"/>
              </a:rPr>
              <a:t>Significant industrial / commercial property impact and displacements.</a:t>
            </a:r>
            <a:endParaRPr lang="en-US" sz="2300" dirty="0">
              <a:solidFill>
                <a:srgbClr val="17375E"/>
              </a:solidFill>
              <a:latin typeface="+mj-lt"/>
              <a:cs typeface="Arial" panose="020B0604020202020204" pitchFamily="34" charset="0"/>
            </a:endParaRPr>
          </a:p>
          <a:p>
            <a:endParaRPr lang="en-US" sz="2400" dirty="0">
              <a:solidFill>
                <a:srgbClr val="17375E"/>
              </a:solidFill>
              <a:latin typeface="+mj-lt"/>
              <a:ea typeface="Times New Roman" panose="02020603050405020304" pitchFamily="18" charset="0"/>
              <a:cs typeface="Arial" panose="020B0604020202020204" pitchFamily="34" charset="0"/>
            </a:endParaRPr>
          </a:p>
        </p:txBody>
      </p:sp>
      <p:pic>
        <p:nvPicPr>
          <p:cNvPr id="12" name="Picture 11">
            <a:extLst>
              <a:ext uri="{FF2B5EF4-FFF2-40B4-BE49-F238E27FC236}">
                <a16:creationId xmlns:a16="http://schemas.microsoft.com/office/drawing/2014/main" id="{4E9D1998-BCCD-AD3F-91F6-26F74E8E3892}"/>
              </a:ext>
              <a:ext uri="{C183D7F6-B498-43B3-948B-1728B52AA6E4}">
                <adec:decorative xmlns:adec="http://schemas.microsoft.com/office/drawing/2017/decorative" val="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t="-1"/>
          <a:stretch/>
        </p:blipFill>
        <p:spPr>
          <a:xfrm>
            <a:off x="17582046" y="10043224"/>
            <a:ext cx="4907512" cy="6039373"/>
          </a:xfrm>
          <a:prstGeom prst="rect">
            <a:avLst/>
          </a:prstGeom>
        </p:spPr>
      </p:pic>
      <p:sp>
        <p:nvSpPr>
          <p:cNvPr id="17" name="TextBox 16">
            <a:extLst>
              <a:ext uri="{FF2B5EF4-FFF2-40B4-BE49-F238E27FC236}">
                <a16:creationId xmlns:a16="http://schemas.microsoft.com/office/drawing/2014/main" id="{83E683BF-1301-4CA0-8E8F-C499AA57B8EF}"/>
              </a:ext>
            </a:extLst>
          </p:cNvPr>
          <p:cNvSpPr txBox="1"/>
          <p:nvPr/>
        </p:nvSpPr>
        <p:spPr>
          <a:xfrm>
            <a:off x="17512596" y="16255352"/>
            <a:ext cx="5487046" cy="3317062"/>
          </a:xfrm>
          <a:prstGeom prst="rect">
            <a:avLst/>
          </a:prstGeom>
          <a:noFill/>
        </p:spPr>
        <p:txBody>
          <a:bodyPr wrap="square">
            <a:spAutoFit/>
          </a:bodyPr>
          <a:lstStyle/>
          <a:p>
            <a:r>
              <a:rPr lang="en-US" sz="2400" b="1" dirty="0">
                <a:solidFill>
                  <a:srgbClr val="17375E"/>
                </a:solidFill>
                <a:latin typeface="+mj-lt"/>
                <a:ea typeface="Times New Roman" panose="02020603050405020304" pitchFamily="18" charset="0"/>
                <a:cs typeface="Arial" panose="020B0604020202020204" pitchFamily="34" charset="0"/>
              </a:rPr>
              <a:t>Alternative 4:</a:t>
            </a:r>
          </a:p>
          <a:p>
            <a:r>
              <a:rPr lang="en-US" sz="2400" dirty="0">
                <a:solidFill>
                  <a:srgbClr val="17375E"/>
                </a:solidFill>
                <a:latin typeface="+mj-lt"/>
                <a:ea typeface="Times New Roman" panose="02020603050405020304" pitchFamily="18" charset="0"/>
                <a:cs typeface="Arial" panose="020B0604020202020204" pitchFamily="34" charset="0"/>
              </a:rPr>
              <a:t>Bridge Replacement on New Alignment - West Side (Overlap)</a:t>
            </a:r>
          </a:p>
          <a:p>
            <a:r>
              <a:rPr lang="en-CA" sz="2400" b="1" dirty="0">
                <a:solidFill>
                  <a:srgbClr val="FF0000"/>
                </a:solidFill>
                <a:latin typeface="+mj-lt"/>
                <a:ea typeface="Times New Roman" panose="02020603050405020304" pitchFamily="18" charset="0"/>
                <a:cs typeface="Arial" panose="020B0604020202020204" pitchFamily="34" charset="0"/>
              </a:rPr>
              <a:t>NOT CARRIED FORWARD</a:t>
            </a:r>
          </a:p>
          <a:p>
            <a:pPr marL="182880" indent="-182880">
              <a:lnSpc>
                <a:spcPct val="95000"/>
              </a:lnSpc>
              <a:buSzPct val="75000"/>
              <a:buFont typeface="Wingdings" panose="05000000000000000000" pitchFamily="2" charset="2"/>
              <a:buChar char="Ø"/>
            </a:pPr>
            <a:r>
              <a:rPr lang="en-CA" sz="2300" dirty="0">
                <a:solidFill>
                  <a:srgbClr val="17375E"/>
                </a:solidFill>
                <a:latin typeface="+mj-lt"/>
                <a:cs typeface="Arial" panose="020B0604020202020204" pitchFamily="34" charset="0"/>
              </a:rPr>
              <a:t>Impacts industrial / commercial properties.</a:t>
            </a:r>
          </a:p>
          <a:p>
            <a:pPr marL="182880" indent="-182880">
              <a:lnSpc>
                <a:spcPct val="95000"/>
              </a:lnSpc>
              <a:buSzPct val="75000"/>
              <a:buFont typeface="Wingdings" panose="05000000000000000000" pitchFamily="2" charset="2"/>
              <a:buChar char="Ø"/>
            </a:pPr>
            <a:r>
              <a:rPr lang="en-US" sz="2300" dirty="0">
                <a:solidFill>
                  <a:srgbClr val="17375E"/>
                </a:solidFill>
                <a:latin typeface="+mj-lt"/>
                <a:cs typeface="Arial" panose="020B0604020202020204" pitchFamily="34" charset="0"/>
              </a:rPr>
              <a:t>Long construction duration, long term lane closures, and high construction cost.</a:t>
            </a:r>
          </a:p>
          <a:p>
            <a:endParaRPr lang="en-US" sz="2400" b="1" dirty="0">
              <a:solidFill>
                <a:srgbClr val="17375E"/>
              </a:solidFill>
              <a:latin typeface="+mj-lt"/>
              <a:ea typeface="Times New Roman" panose="02020603050405020304" pitchFamily="18" charset="0"/>
              <a:cs typeface="Arial" panose="020B0604020202020204" pitchFamily="34" charset="0"/>
            </a:endParaRPr>
          </a:p>
          <a:p>
            <a:endParaRPr lang="en-US" sz="2400" dirty="0">
              <a:solidFill>
                <a:srgbClr val="17375E"/>
              </a:solidFill>
              <a:latin typeface="+mj-lt"/>
              <a:ea typeface="Times New Roman" panose="02020603050405020304" pitchFamily="18" charset="0"/>
              <a:cs typeface="Arial" panose="020B0604020202020204" pitchFamily="34" charset="0"/>
            </a:endParaRPr>
          </a:p>
        </p:txBody>
      </p:sp>
      <p:pic>
        <p:nvPicPr>
          <p:cNvPr id="11" name="Picture 10">
            <a:extLst>
              <a:ext uri="{FF2B5EF4-FFF2-40B4-BE49-F238E27FC236}">
                <a16:creationId xmlns:a16="http://schemas.microsoft.com/office/drawing/2014/main" id="{484B3691-9D4B-F738-7AC3-4FAEFA0D3B47}"/>
              </a:ext>
              <a:ext uri="{C183D7F6-B498-43B3-948B-1728B52AA6E4}">
                <adec:decorative xmlns:adec="http://schemas.microsoft.com/office/drawing/2017/decorative" val="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3178063" y="10017887"/>
            <a:ext cx="4950627" cy="6108192"/>
          </a:xfrm>
          <a:prstGeom prst="rect">
            <a:avLst/>
          </a:prstGeom>
          <a:ln>
            <a:noFill/>
          </a:ln>
        </p:spPr>
      </p:pic>
      <p:sp>
        <p:nvSpPr>
          <p:cNvPr id="18" name="TextBox 17">
            <a:extLst>
              <a:ext uri="{FF2B5EF4-FFF2-40B4-BE49-F238E27FC236}">
                <a16:creationId xmlns:a16="http://schemas.microsoft.com/office/drawing/2014/main" id="{E306ED4B-7C80-4EFF-8FC6-CCC551000E71}"/>
              </a:ext>
            </a:extLst>
          </p:cNvPr>
          <p:cNvSpPr txBox="1"/>
          <p:nvPr/>
        </p:nvSpPr>
        <p:spPr>
          <a:xfrm>
            <a:off x="23178063" y="16255352"/>
            <a:ext cx="5487046" cy="4154984"/>
          </a:xfrm>
          <a:prstGeom prst="rect">
            <a:avLst/>
          </a:prstGeom>
          <a:noFill/>
        </p:spPr>
        <p:txBody>
          <a:bodyPr wrap="square">
            <a:spAutoFit/>
          </a:bodyPr>
          <a:lstStyle/>
          <a:p>
            <a:r>
              <a:rPr lang="en-US" sz="2400" b="1" dirty="0">
                <a:solidFill>
                  <a:srgbClr val="17375E"/>
                </a:solidFill>
                <a:latin typeface="+mj-lt"/>
                <a:ea typeface="Times New Roman" panose="02020603050405020304" pitchFamily="18" charset="0"/>
                <a:cs typeface="Arial" panose="020B0604020202020204" pitchFamily="34" charset="0"/>
              </a:rPr>
              <a:t>Alternative 5:</a:t>
            </a:r>
          </a:p>
          <a:p>
            <a:r>
              <a:rPr lang="en-US" sz="2400" dirty="0">
                <a:solidFill>
                  <a:srgbClr val="17375E"/>
                </a:solidFill>
                <a:latin typeface="+mj-lt"/>
                <a:ea typeface="Times New Roman" panose="02020603050405020304" pitchFamily="18" charset="0"/>
                <a:cs typeface="Arial" panose="020B0604020202020204" pitchFamily="34" charset="0"/>
              </a:rPr>
              <a:t>Bridge Replacement on New Alignment - East Side (Overlap)</a:t>
            </a:r>
          </a:p>
          <a:p>
            <a:r>
              <a:rPr lang="en-CA" sz="2400" b="1" dirty="0">
                <a:solidFill>
                  <a:srgbClr val="FF0000"/>
                </a:solidFill>
                <a:latin typeface="+mj-lt"/>
                <a:ea typeface="Times New Roman" panose="02020603050405020304" pitchFamily="18" charset="0"/>
                <a:cs typeface="Arial" panose="020B0604020202020204" pitchFamily="34" charset="0"/>
              </a:rPr>
              <a:t>NOT CARRIED FORWARD</a:t>
            </a:r>
          </a:p>
          <a:p>
            <a:pPr marL="182880" indent="-182880">
              <a:lnSpc>
                <a:spcPct val="95000"/>
              </a:lnSpc>
              <a:buSzPct val="75000"/>
              <a:buFont typeface="Wingdings" panose="05000000000000000000" pitchFamily="2" charset="2"/>
              <a:buChar char="Ø"/>
            </a:pPr>
            <a:r>
              <a:rPr lang="en-CA" sz="2300" dirty="0">
                <a:solidFill>
                  <a:srgbClr val="17375E"/>
                </a:solidFill>
                <a:latin typeface="+mj-lt"/>
                <a:cs typeface="Arial" panose="020B0604020202020204" pitchFamily="34" charset="0"/>
              </a:rPr>
              <a:t>Significant industrial / commercial property impact and displacements.</a:t>
            </a:r>
          </a:p>
          <a:p>
            <a:pPr marL="182880" indent="-182880">
              <a:lnSpc>
                <a:spcPct val="95000"/>
              </a:lnSpc>
              <a:buSzPct val="75000"/>
              <a:buFont typeface="Wingdings" panose="05000000000000000000" pitchFamily="2" charset="2"/>
              <a:buChar char="Ø"/>
            </a:pPr>
            <a:r>
              <a:rPr lang="en-US" sz="2300" dirty="0">
                <a:solidFill>
                  <a:srgbClr val="17375E"/>
                </a:solidFill>
                <a:latin typeface="+mj-lt"/>
                <a:cs typeface="Arial" panose="020B0604020202020204" pitchFamily="34" charset="0"/>
              </a:rPr>
              <a:t>Long construction duration, long term lane closures, and high construction cost.</a:t>
            </a:r>
          </a:p>
          <a:p>
            <a:pPr marL="171446" indent="-171446">
              <a:buFontTx/>
              <a:buChar char="-"/>
            </a:pPr>
            <a:endParaRPr lang="en-US" sz="2400" dirty="0">
              <a:solidFill>
                <a:srgbClr val="17375E"/>
              </a:solidFill>
              <a:latin typeface="+mj-lt"/>
              <a:ea typeface="Times New Roman" panose="02020603050405020304" pitchFamily="18" charset="0"/>
              <a:cs typeface="Arial" panose="020B0604020202020204" pitchFamily="34" charset="0"/>
            </a:endParaRPr>
          </a:p>
          <a:p>
            <a:endParaRPr lang="en-US" sz="2400" b="1" dirty="0">
              <a:solidFill>
                <a:srgbClr val="17375E"/>
              </a:solidFill>
              <a:latin typeface="+mj-lt"/>
              <a:ea typeface="Times New Roman" panose="02020603050405020304" pitchFamily="18" charset="0"/>
              <a:cs typeface="Arial" panose="020B0604020202020204" pitchFamily="34" charset="0"/>
            </a:endParaRPr>
          </a:p>
          <a:p>
            <a:endParaRPr lang="en-US" sz="2400" dirty="0">
              <a:solidFill>
                <a:srgbClr val="17375E"/>
              </a:solidFill>
              <a:latin typeface="+mj-lt"/>
              <a:ea typeface="Times New Roman" panose="02020603050405020304" pitchFamily="18" charset="0"/>
              <a:cs typeface="Arial" panose="020B0604020202020204" pitchFamily="34" charset="0"/>
            </a:endParaRPr>
          </a:p>
        </p:txBody>
      </p:sp>
      <p:sp>
        <p:nvSpPr>
          <p:cNvPr id="4" name="Slide Number Placeholder 7">
            <a:extLst>
              <a:ext uri="{FF2B5EF4-FFF2-40B4-BE49-F238E27FC236}">
                <a16:creationId xmlns:a16="http://schemas.microsoft.com/office/drawing/2014/main" id="{4E55A5B9-C669-FEC9-4D7D-1D4528661A1E}"/>
              </a:ext>
            </a:extLst>
          </p:cNvPr>
          <p:cNvSpPr txBox="1">
            <a:spLocks/>
          </p:cNvSpPr>
          <p:nvPr/>
        </p:nvSpPr>
        <p:spPr>
          <a:xfrm>
            <a:off x="14183783" y="20421600"/>
            <a:ext cx="893233" cy="1038578"/>
          </a:xfrm>
          <a:prstGeom prst="rect">
            <a:avLst/>
          </a:prstGeom>
        </p:spPr>
        <p:txBody>
          <a:bodyPr vert="horz" lIns="91440" tIns="45720" rIns="91440" bIns="45720" rtlCol="0" anchor="ctr"/>
          <a:lstStyle>
            <a:defPPr>
              <a:defRPr lang="en-US"/>
            </a:defPPr>
            <a:lvl1pPr marL="0" algn="r" defTabSz="3513095" rtl="0" eaLnBrk="1" latinLnBrk="0" hangingPunct="1">
              <a:defRPr sz="3556" kern="1200">
                <a:solidFill>
                  <a:schemeClr val="tx1">
                    <a:tint val="75000"/>
                  </a:schemeClr>
                </a:solidFill>
                <a:latin typeface="+mn-lt"/>
                <a:ea typeface="+mn-ea"/>
                <a:cs typeface="+mn-cs"/>
              </a:defRPr>
            </a:lvl1pPr>
            <a:lvl2pPr marL="1756548" algn="l" defTabSz="3513095" rtl="0" eaLnBrk="1" latinLnBrk="0" hangingPunct="1">
              <a:defRPr sz="6900" kern="1200">
                <a:solidFill>
                  <a:schemeClr val="tx1"/>
                </a:solidFill>
                <a:latin typeface="+mn-lt"/>
                <a:ea typeface="+mn-ea"/>
                <a:cs typeface="+mn-cs"/>
              </a:defRPr>
            </a:lvl2pPr>
            <a:lvl3pPr marL="3513095" algn="l" defTabSz="3513095" rtl="0" eaLnBrk="1" latinLnBrk="0" hangingPunct="1">
              <a:defRPr sz="6900" kern="1200">
                <a:solidFill>
                  <a:schemeClr val="tx1"/>
                </a:solidFill>
                <a:latin typeface="+mn-lt"/>
                <a:ea typeface="+mn-ea"/>
                <a:cs typeface="+mn-cs"/>
              </a:defRPr>
            </a:lvl3pPr>
            <a:lvl4pPr marL="5269644" algn="l" defTabSz="3513095" rtl="0" eaLnBrk="1" latinLnBrk="0" hangingPunct="1">
              <a:defRPr sz="6900" kern="1200">
                <a:solidFill>
                  <a:schemeClr val="tx1"/>
                </a:solidFill>
                <a:latin typeface="+mn-lt"/>
                <a:ea typeface="+mn-ea"/>
                <a:cs typeface="+mn-cs"/>
              </a:defRPr>
            </a:lvl4pPr>
            <a:lvl5pPr marL="7026192" algn="l" defTabSz="3513095" rtl="0" eaLnBrk="1" latinLnBrk="0" hangingPunct="1">
              <a:defRPr sz="6900" kern="1200">
                <a:solidFill>
                  <a:schemeClr val="tx1"/>
                </a:solidFill>
                <a:latin typeface="+mn-lt"/>
                <a:ea typeface="+mn-ea"/>
                <a:cs typeface="+mn-cs"/>
              </a:defRPr>
            </a:lvl5pPr>
            <a:lvl6pPr marL="8782740" algn="l" defTabSz="3513095" rtl="0" eaLnBrk="1" latinLnBrk="0" hangingPunct="1">
              <a:defRPr sz="6900" kern="1200">
                <a:solidFill>
                  <a:schemeClr val="tx1"/>
                </a:solidFill>
                <a:latin typeface="+mn-lt"/>
                <a:ea typeface="+mn-ea"/>
                <a:cs typeface="+mn-cs"/>
              </a:defRPr>
            </a:lvl6pPr>
            <a:lvl7pPr marL="10539287" algn="l" defTabSz="3513095" rtl="0" eaLnBrk="1" latinLnBrk="0" hangingPunct="1">
              <a:defRPr sz="6900" kern="1200">
                <a:solidFill>
                  <a:schemeClr val="tx1"/>
                </a:solidFill>
                <a:latin typeface="+mn-lt"/>
                <a:ea typeface="+mn-ea"/>
                <a:cs typeface="+mn-cs"/>
              </a:defRPr>
            </a:lvl7pPr>
            <a:lvl8pPr marL="12295836" algn="l" defTabSz="3513095" rtl="0" eaLnBrk="1" latinLnBrk="0" hangingPunct="1">
              <a:defRPr sz="6900" kern="1200">
                <a:solidFill>
                  <a:schemeClr val="tx1"/>
                </a:solidFill>
                <a:latin typeface="+mn-lt"/>
                <a:ea typeface="+mn-ea"/>
                <a:cs typeface="+mn-cs"/>
              </a:defRPr>
            </a:lvl8pPr>
            <a:lvl9pPr marL="14052384" algn="l" defTabSz="3513095" rtl="0" eaLnBrk="1" latinLnBrk="0" hangingPunct="1">
              <a:defRPr sz="6900" kern="1200">
                <a:solidFill>
                  <a:schemeClr val="tx1"/>
                </a:solidFill>
                <a:latin typeface="+mn-lt"/>
                <a:ea typeface="+mn-ea"/>
                <a:cs typeface="+mn-cs"/>
              </a:defRPr>
            </a:lvl9pPr>
          </a:lstStyle>
          <a:p>
            <a:pPr algn="ctr"/>
            <a:fld id="{1D0EB0AF-BBE9-46F9-BCF7-8F99A5DFC373}" type="slidenum">
              <a:rPr lang="en-US"/>
              <a:pPr algn="ctr"/>
              <a:t>15</a:t>
            </a:fld>
            <a:endParaRPr lang="en-US" dirty="0"/>
          </a:p>
        </p:txBody>
      </p:sp>
      <p:sp>
        <p:nvSpPr>
          <p:cNvPr id="14" name="TextBox 13">
            <a:extLst>
              <a:ext uri="{FF2B5EF4-FFF2-40B4-BE49-F238E27FC236}">
                <a16:creationId xmlns:a16="http://schemas.microsoft.com/office/drawing/2014/main" id="{3ED05726-0CFE-3ABB-569D-42AEFA21E720}"/>
              </a:ext>
            </a:extLst>
          </p:cNvPr>
          <p:cNvSpPr txBox="1"/>
          <p:nvPr/>
        </p:nvSpPr>
        <p:spPr>
          <a:xfrm>
            <a:off x="15708311" y="19803564"/>
            <a:ext cx="8441227" cy="1754326"/>
          </a:xfrm>
          <a:prstGeom prst="rect">
            <a:avLst/>
          </a:prstGeom>
          <a:noFill/>
        </p:spPr>
        <p:txBody>
          <a:bodyPr wrap="square">
            <a:spAutoFit/>
          </a:bodyPr>
          <a:lstStyle/>
          <a:p>
            <a:pPr>
              <a:spcAft>
                <a:spcPts val="800"/>
              </a:spcAft>
            </a:pPr>
            <a:r>
              <a:rPr lang="en-CA" sz="3600" b="1" kern="100" dirty="0">
                <a:solidFill>
                  <a:srgbClr val="FF0000"/>
                </a:solidFill>
                <a:effectLst/>
                <a:latin typeface="Calibri" panose="020F0502020204030204" pitchFamily="34" charset="0"/>
                <a:ea typeface="DengXian" panose="02010600030101010101" pitchFamily="2" charset="-122"/>
                <a:cs typeface="Times New Roman" panose="02020603050405020304" pitchFamily="18" charset="0"/>
                <a:hlinkClick r:id="rId9"/>
              </a:rPr>
              <a:t>Click Here </a:t>
            </a:r>
            <a:r>
              <a:rPr lang="en-CA" sz="3600" kern="100" dirty="0">
                <a:solidFill>
                  <a:srgbClr val="FF0000"/>
                </a:solidFill>
                <a:effectLst/>
                <a:latin typeface="Calibri" panose="020F0502020204030204" pitchFamily="34" charset="0"/>
                <a:ea typeface="DengXian" panose="02010600030101010101" pitchFamily="2" charset="-122"/>
                <a:cs typeface="Times New Roman" panose="02020603050405020304" pitchFamily="18" charset="0"/>
              </a:rPr>
              <a:t>to view a high-resolution version of the </a:t>
            </a:r>
            <a:r>
              <a:rPr lang="en-CA" sz="3600" kern="100" dirty="0">
                <a:solidFill>
                  <a:srgbClr val="FF0000"/>
                </a:solidFill>
                <a:latin typeface="Calibri" panose="020F0502020204030204" pitchFamily="34" charset="0"/>
                <a:ea typeface="DengXian" panose="02010600030101010101" pitchFamily="2" charset="-122"/>
                <a:cs typeface="Times New Roman" panose="02020603050405020304" pitchFamily="18" charset="0"/>
              </a:rPr>
              <a:t>Sydenham Road Bridge Replacement / Alignment Alternatives</a:t>
            </a:r>
            <a:r>
              <a:rPr lang="en-CA" sz="3600" kern="100" dirty="0">
                <a:solidFill>
                  <a:srgbClr val="FF0000"/>
                </a:solidFill>
                <a:effectLst/>
                <a:latin typeface="Calibri" panose="020F0502020204030204" pitchFamily="34" charset="0"/>
                <a:ea typeface="DengXian" panose="02010600030101010101" pitchFamily="2" charset="-122"/>
                <a:cs typeface="Times New Roman" panose="02020603050405020304" pitchFamily="18" charset="0"/>
              </a:rPr>
              <a:t>.</a:t>
            </a:r>
          </a:p>
        </p:txBody>
      </p:sp>
    </p:spTree>
    <p:extLst>
      <p:ext uri="{BB962C8B-B14F-4D97-AF65-F5344CB8AC3E}">
        <p14:creationId xmlns:p14="http://schemas.microsoft.com/office/powerpoint/2010/main" val="41823455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271414-9674-57F9-0602-FFA13905ED46}"/>
              </a:ext>
            </a:extLst>
          </p:cNvPr>
          <p:cNvSpPr>
            <a:spLocks noGrp="1"/>
          </p:cNvSpPr>
          <p:nvPr>
            <p:ph type="title" idx="4294967295"/>
          </p:nvPr>
        </p:nvSpPr>
        <p:spPr>
          <a:xfrm>
            <a:off x="0" y="4580639"/>
            <a:ext cx="29260800" cy="1489067"/>
          </a:xfrm>
          <a:prstGeom prst="rect">
            <a:avLst/>
          </a:prstGeom>
        </p:spPr>
        <p:txBody>
          <a:bodyPr/>
          <a:lstStyle/>
          <a:p>
            <a:pPr rtl="0" eaLnBrk="1" latinLnBrk="0" hangingPunct="1"/>
            <a:r>
              <a:rPr lang="en-CA" sz="8000" b="1" kern="1200" dirty="0">
                <a:solidFill>
                  <a:srgbClr val="002060"/>
                </a:solidFill>
                <a:effectLst/>
                <a:latin typeface="Calibri" panose="020F0502020204030204" pitchFamily="34" charset="0"/>
                <a:ea typeface="+mn-ea"/>
                <a:cs typeface="+mn-cs"/>
              </a:rPr>
              <a:t>Summary of Long List Alternatives  </a:t>
            </a:r>
            <a:endParaRPr lang="en-CA" dirty="0"/>
          </a:p>
        </p:txBody>
      </p:sp>
      <p:pic>
        <p:nvPicPr>
          <p:cNvPr id="118" name="Picture 117">
            <a:extLst>
              <a:ext uri="{FF2B5EF4-FFF2-40B4-BE49-F238E27FC236}">
                <a16:creationId xmlns:a16="http://schemas.microsoft.com/office/drawing/2014/main" id="{492F26D3-AF9E-1462-0BDA-781135E2AF43}"/>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369973" y="4888987"/>
            <a:ext cx="3747827" cy="1393798"/>
          </a:xfrm>
          <a:prstGeom prst="rect">
            <a:avLst/>
          </a:prstGeom>
          <a:ln>
            <a:solidFill>
              <a:srgbClr val="002060"/>
            </a:solidFill>
          </a:ln>
        </p:spPr>
      </p:pic>
      <p:sp>
        <p:nvSpPr>
          <p:cNvPr id="48" name="TextBox 47">
            <a:extLst>
              <a:ext uri="{FF2B5EF4-FFF2-40B4-BE49-F238E27FC236}">
                <a16:creationId xmlns:a16="http://schemas.microsoft.com/office/drawing/2014/main" id="{82F5A9A8-B477-0B77-30EF-5D0FB150B0DA}"/>
              </a:ext>
            </a:extLst>
          </p:cNvPr>
          <p:cNvSpPr txBox="1"/>
          <p:nvPr/>
        </p:nvSpPr>
        <p:spPr>
          <a:xfrm>
            <a:off x="203740" y="5624026"/>
            <a:ext cx="16507392" cy="769441"/>
          </a:xfrm>
          <a:prstGeom prst="rect">
            <a:avLst/>
          </a:prstGeom>
          <a:noFill/>
        </p:spPr>
        <p:txBody>
          <a:bodyPr wrap="square" rtlCol="0">
            <a:spAutoFit/>
          </a:bodyPr>
          <a:lstStyle/>
          <a:p>
            <a:pPr>
              <a:defRPr/>
            </a:pPr>
            <a:r>
              <a:rPr lang="en-CA" sz="4400" b="1" u="sng" dirty="0">
                <a:solidFill>
                  <a:srgbClr val="17375E"/>
                </a:solidFill>
                <a:latin typeface="+mj-lt"/>
                <a:ea typeface="+mj-ea"/>
                <a:cs typeface="+mj-cs"/>
              </a:rPr>
              <a:t>Sydenham Road Interchange Improvements – North Side</a:t>
            </a:r>
          </a:p>
        </p:txBody>
      </p:sp>
      <p:pic>
        <p:nvPicPr>
          <p:cNvPr id="37" name="Picture 36">
            <a:extLst>
              <a:ext uri="{FF2B5EF4-FFF2-40B4-BE49-F238E27FC236}">
                <a16:creationId xmlns:a16="http://schemas.microsoft.com/office/drawing/2014/main" id="{00F61A98-ED20-9E0E-E941-7E517B4F10B7}"/>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66363" y="6410550"/>
            <a:ext cx="5345466" cy="3821703"/>
          </a:xfrm>
          <a:prstGeom prst="rect">
            <a:avLst/>
          </a:prstGeom>
        </p:spPr>
      </p:pic>
      <p:sp>
        <p:nvSpPr>
          <p:cNvPr id="107" name="TextBox 106">
            <a:extLst>
              <a:ext uri="{FF2B5EF4-FFF2-40B4-BE49-F238E27FC236}">
                <a16:creationId xmlns:a16="http://schemas.microsoft.com/office/drawing/2014/main" id="{6364082F-1998-6D75-2D2E-9760F1BB4BF7}"/>
              </a:ext>
            </a:extLst>
          </p:cNvPr>
          <p:cNvSpPr txBox="1"/>
          <p:nvPr/>
        </p:nvSpPr>
        <p:spPr>
          <a:xfrm>
            <a:off x="168797" y="6718675"/>
            <a:ext cx="1465401" cy="369332"/>
          </a:xfrm>
          <a:prstGeom prst="rect">
            <a:avLst/>
          </a:prstGeom>
          <a:noFill/>
        </p:spPr>
        <p:txBody>
          <a:bodyPr wrap="none" rtlCol="0">
            <a:spAutoFit/>
          </a:bodyPr>
          <a:lstStyle/>
          <a:p>
            <a:r>
              <a:rPr lang="en-CA" sz="1800" dirty="0">
                <a:solidFill>
                  <a:schemeClr val="bg1"/>
                </a:solidFill>
                <a:latin typeface="Arial Narrow" panose="020B0606020202030204" pitchFamily="34" charset="0"/>
                <a:cs typeface="Arial" panose="020B0604020202020204" pitchFamily="34" charset="0"/>
              </a:rPr>
              <a:t>PRELIMINARY</a:t>
            </a:r>
          </a:p>
        </p:txBody>
      </p:sp>
      <p:sp>
        <p:nvSpPr>
          <p:cNvPr id="14" name="TextBox 13">
            <a:extLst>
              <a:ext uri="{FF2B5EF4-FFF2-40B4-BE49-F238E27FC236}">
                <a16:creationId xmlns:a16="http://schemas.microsoft.com/office/drawing/2014/main" id="{C6668C40-E0EE-4507-9A52-A953B4DB2D70}"/>
              </a:ext>
            </a:extLst>
          </p:cNvPr>
          <p:cNvSpPr txBox="1"/>
          <p:nvPr/>
        </p:nvSpPr>
        <p:spPr>
          <a:xfrm>
            <a:off x="182546" y="10240641"/>
            <a:ext cx="5668542" cy="1938994"/>
          </a:xfrm>
          <a:prstGeom prst="rect">
            <a:avLst/>
          </a:prstGeom>
          <a:noFill/>
        </p:spPr>
        <p:txBody>
          <a:bodyPr wrap="square">
            <a:spAutoFit/>
          </a:bodyPr>
          <a:lstStyle/>
          <a:p>
            <a:r>
              <a:rPr lang="pt-BR" sz="2400" b="1" dirty="0">
                <a:solidFill>
                  <a:srgbClr val="17375E"/>
                </a:solidFill>
                <a:latin typeface="+mj-lt"/>
                <a:ea typeface="Times New Roman" panose="02020603050405020304" pitchFamily="18" charset="0"/>
                <a:cs typeface="Arial" panose="020B0604020202020204" pitchFamily="34" charset="0"/>
              </a:rPr>
              <a:t>Alternative N1: </a:t>
            </a:r>
          </a:p>
          <a:p>
            <a:r>
              <a:rPr lang="pt-BR" sz="2400" dirty="0">
                <a:solidFill>
                  <a:srgbClr val="17375E"/>
                </a:solidFill>
                <a:latin typeface="+mj-lt"/>
                <a:ea typeface="Times New Roman" panose="02020603050405020304" pitchFamily="18" charset="0"/>
                <a:cs typeface="Arial" panose="020B0604020202020204" pitchFamily="34" charset="0"/>
              </a:rPr>
              <a:t>Parclo A2 (R = 80 m)</a:t>
            </a:r>
          </a:p>
          <a:p>
            <a:r>
              <a:rPr lang="en-CA" sz="2400" b="1" dirty="0">
                <a:solidFill>
                  <a:srgbClr val="FF0000"/>
                </a:solidFill>
                <a:latin typeface="+mj-lt"/>
                <a:ea typeface="Times New Roman" panose="02020603050405020304" pitchFamily="18" charset="0"/>
                <a:cs typeface="Arial" panose="020B0604020202020204" pitchFamily="34" charset="0"/>
              </a:rPr>
              <a:t>NOT CARRIED FORWARD</a:t>
            </a:r>
          </a:p>
          <a:p>
            <a:pPr marL="182880" indent="-182880">
              <a:lnSpc>
                <a:spcPct val="95000"/>
              </a:lnSpc>
              <a:buSzPct val="75000"/>
              <a:buFont typeface="Wingdings" panose="05000000000000000000" pitchFamily="2" charset="2"/>
              <a:buChar char="Ø"/>
            </a:pPr>
            <a:r>
              <a:rPr lang="en-CA" sz="2300" dirty="0">
                <a:solidFill>
                  <a:srgbClr val="17375E"/>
                </a:solidFill>
                <a:latin typeface="+mj-lt"/>
                <a:cs typeface="Arial" panose="020B0604020202020204" pitchFamily="34" charset="0"/>
              </a:rPr>
              <a:t>Congested operations (2055).</a:t>
            </a:r>
            <a:endParaRPr lang="en-US" sz="2300" dirty="0">
              <a:solidFill>
                <a:srgbClr val="17375E"/>
              </a:solidFill>
              <a:latin typeface="+mj-lt"/>
              <a:cs typeface="Arial" panose="020B0604020202020204" pitchFamily="34" charset="0"/>
            </a:endParaRPr>
          </a:p>
          <a:p>
            <a:endParaRPr lang="pt-BR" sz="2400" dirty="0">
              <a:solidFill>
                <a:srgbClr val="17375E"/>
              </a:solidFill>
              <a:latin typeface="+mj-lt"/>
              <a:ea typeface="Times New Roman" panose="02020603050405020304" pitchFamily="18" charset="0"/>
              <a:cs typeface="Arial" panose="020B0604020202020204" pitchFamily="34" charset="0"/>
            </a:endParaRPr>
          </a:p>
        </p:txBody>
      </p:sp>
      <p:pic>
        <p:nvPicPr>
          <p:cNvPr id="43" name="Picture 42">
            <a:extLst>
              <a:ext uri="{FF2B5EF4-FFF2-40B4-BE49-F238E27FC236}">
                <a16:creationId xmlns:a16="http://schemas.microsoft.com/office/drawing/2014/main" id="{50300E0F-CCD1-585B-625A-ECA8543206C2}"/>
              </a:ex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127204" y="6385838"/>
            <a:ext cx="5325908" cy="3825541"/>
          </a:xfrm>
          <a:prstGeom prst="rect">
            <a:avLst/>
          </a:prstGeom>
        </p:spPr>
      </p:pic>
      <p:sp>
        <p:nvSpPr>
          <p:cNvPr id="109" name="TextBox 108">
            <a:extLst>
              <a:ext uri="{FF2B5EF4-FFF2-40B4-BE49-F238E27FC236}">
                <a16:creationId xmlns:a16="http://schemas.microsoft.com/office/drawing/2014/main" id="{19897554-F35C-A808-74BB-C30EEEE613EB}"/>
              </a:ext>
            </a:extLst>
          </p:cNvPr>
          <p:cNvSpPr txBox="1"/>
          <p:nvPr/>
        </p:nvSpPr>
        <p:spPr>
          <a:xfrm>
            <a:off x="6137909" y="6718675"/>
            <a:ext cx="1465401" cy="369332"/>
          </a:xfrm>
          <a:prstGeom prst="rect">
            <a:avLst/>
          </a:prstGeom>
          <a:noFill/>
        </p:spPr>
        <p:txBody>
          <a:bodyPr wrap="none" rtlCol="0">
            <a:spAutoFit/>
          </a:bodyPr>
          <a:lstStyle/>
          <a:p>
            <a:r>
              <a:rPr lang="en-CA" sz="1800" dirty="0">
                <a:solidFill>
                  <a:schemeClr val="bg1"/>
                </a:solidFill>
                <a:latin typeface="Arial Narrow" panose="020B0606020202030204" pitchFamily="34" charset="0"/>
                <a:cs typeface="Arial" panose="020B0604020202020204" pitchFamily="34" charset="0"/>
              </a:rPr>
              <a:t>PRELIMINARY</a:t>
            </a:r>
          </a:p>
        </p:txBody>
      </p:sp>
      <p:sp>
        <p:nvSpPr>
          <p:cNvPr id="15" name="TextBox 14">
            <a:extLst>
              <a:ext uri="{FF2B5EF4-FFF2-40B4-BE49-F238E27FC236}">
                <a16:creationId xmlns:a16="http://schemas.microsoft.com/office/drawing/2014/main" id="{328CB1F8-1AC2-4009-83E6-75FD3F20FCD1}"/>
              </a:ext>
            </a:extLst>
          </p:cNvPr>
          <p:cNvSpPr txBox="1"/>
          <p:nvPr/>
        </p:nvSpPr>
        <p:spPr>
          <a:xfrm>
            <a:off x="6127204" y="10240641"/>
            <a:ext cx="5668542" cy="2209066"/>
          </a:xfrm>
          <a:prstGeom prst="rect">
            <a:avLst/>
          </a:prstGeom>
          <a:noFill/>
        </p:spPr>
        <p:txBody>
          <a:bodyPr wrap="square">
            <a:spAutoFit/>
          </a:bodyPr>
          <a:lstStyle/>
          <a:p>
            <a:r>
              <a:rPr lang="pt-BR" sz="2400" b="1" dirty="0">
                <a:solidFill>
                  <a:srgbClr val="17375E"/>
                </a:solidFill>
                <a:latin typeface="+mj-lt"/>
                <a:ea typeface="Times New Roman" panose="02020603050405020304" pitchFamily="18" charset="0"/>
                <a:cs typeface="Arial" panose="020B0604020202020204" pitchFamily="34" charset="0"/>
              </a:rPr>
              <a:t>Alternative N2: </a:t>
            </a:r>
          </a:p>
          <a:p>
            <a:r>
              <a:rPr lang="en-US" sz="2400" dirty="0">
                <a:solidFill>
                  <a:srgbClr val="17375E"/>
                </a:solidFill>
                <a:latin typeface="+mj-lt"/>
                <a:ea typeface="Times New Roman" panose="02020603050405020304" pitchFamily="18" charset="0"/>
                <a:cs typeface="Arial" panose="020B0604020202020204" pitchFamily="34" charset="0"/>
              </a:rPr>
              <a:t>Parclo A2 (R = 80 m) with Roundabout</a:t>
            </a:r>
          </a:p>
          <a:p>
            <a:r>
              <a:rPr lang="en-CA" sz="2400" b="1" dirty="0">
                <a:solidFill>
                  <a:srgbClr val="00B050"/>
                </a:solidFill>
                <a:latin typeface="+mj-lt"/>
                <a:cs typeface="Arial" panose="020B0604020202020204" pitchFamily="34" charset="0"/>
              </a:rPr>
              <a:t>CARRY FORWARD</a:t>
            </a:r>
          </a:p>
          <a:p>
            <a:pPr marL="182880" indent="-182880">
              <a:lnSpc>
                <a:spcPct val="95000"/>
              </a:lnSpc>
              <a:buSzPct val="75000"/>
              <a:buFont typeface="Wingdings" panose="05000000000000000000" pitchFamily="2" charset="2"/>
              <a:buChar char="Ø"/>
            </a:pPr>
            <a:r>
              <a:rPr lang="en-CA" sz="2300" dirty="0">
                <a:solidFill>
                  <a:srgbClr val="17375E"/>
                </a:solidFill>
                <a:latin typeface="+mj-lt"/>
                <a:cs typeface="Arial" panose="020B0604020202020204" pitchFamily="34" charset="0"/>
              </a:rPr>
              <a:t>Operates well (2055).</a:t>
            </a:r>
          </a:p>
          <a:p>
            <a:pPr marL="182880" indent="-182880">
              <a:lnSpc>
                <a:spcPct val="95000"/>
              </a:lnSpc>
              <a:buSzPct val="75000"/>
              <a:buFont typeface="Wingdings" panose="05000000000000000000" pitchFamily="2" charset="2"/>
              <a:buChar char="Ø"/>
            </a:pPr>
            <a:r>
              <a:rPr lang="en-CA" sz="2300" dirty="0">
                <a:solidFill>
                  <a:srgbClr val="17375E"/>
                </a:solidFill>
                <a:latin typeface="+mj-lt"/>
                <a:cs typeface="Arial" panose="020B0604020202020204" pitchFamily="34" charset="0"/>
              </a:rPr>
              <a:t>Operates better than all alternatives.</a:t>
            </a:r>
          </a:p>
          <a:p>
            <a:pPr marL="182880" indent="-182880">
              <a:lnSpc>
                <a:spcPct val="95000"/>
              </a:lnSpc>
              <a:buSzPct val="75000"/>
              <a:buFont typeface="Wingdings" panose="05000000000000000000" pitchFamily="2" charset="2"/>
              <a:buChar char="Ø"/>
            </a:pPr>
            <a:r>
              <a:rPr lang="en-CA" sz="2300" dirty="0">
                <a:solidFill>
                  <a:srgbClr val="17375E"/>
                </a:solidFill>
                <a:latin typeface="+mj-lt"/>
                <a:cs typeface="Arial" panose="020B0604020202020204" pitchFamily="34" charset="0"/>
              </a:rPr>
              <a:t>Maintains access to McIvor Road</a:t>
            </a:r>
            <a:endParaRPr lang="pt-BR" sz="2300" dirty="0">
              <a:solidFill>
                <a:srgbClr val="17375E"/>
              </a:solidFill>
              <a:latin typeface="+mj-lt"/>
              <a:cs typeface="Arial" panose="020B0604020202020204" pitchFamily="34" charset="0"/>
            </a:endParaRPr>
          </a:p>
        </p:txBody>
      </p:sp>
      <p:pic>
        <p:nvPicPr>
          <p:cNvPr id="49" name="Picture 48">
            <a:extLst>
              <a:ext uri="{FF2B5EF4-FFF2-40B4-BE49-F238E27FC236}">
                <a16:creationId xmlns:a16="http://schemas.microsoft.com/office/drawing/2014/main" id="{BE45A3DA-9A4D-DA1D-79C5-E07FC7CE3319}"/>
              </a:ext>
              <a:ext uri="{C183D7F6-B498-43B3-948B-1728B52AA6E4}">
                <adec:decorative xmlns:adec="http://schemas.microsoft.com/office/drawing/2017/decorative" val="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1968487" y="6385838"/>
            <a:ext cx="5345466" cy="3833231"/>
          </a:xfrm>
          <a:prstGeom prst="rect">
            <a:avLst/>
          </a:prstGeom>
        </p:spPr>
      </p:pic>
      <p:sp>
        <p:nvSpPr>
          <p:cNvPr id="110" name="TextBox 109">
            <a:extLst>
              <a:ext uri="{FF2B5EF4-FFF2-40B4-BE49-F238E27FC236}">
                <a16:creationId xmlns:a16="http://schemas.microsoft.com/office/drawing/2014/main" id="{A2F39377-4D43-7896-DC4A-C823CB7E680D}"/>
              </a:ext>
            </a:extLst>
          </p:cNvPr>
          <p:cNvSpPr txBox="1"/>
          <p:nvPr/>
        </p:nvSpPr>
        <p:spPr>
          <a:xfrm>
            <a:off x="11919896" y="6708129"/>
            <a:ext cx="1465401" cy="369332"/>
          </a:xfrm>
          <a:prstGeom prst="rect">
            <a:avLst/>
          </a:prstGeom>
          <a:noFill/>
        </p:spPr>
        <p:txBody>
          <a:bodyPr wrap="none" rtlCol="0">
            <a:spAutoFit/>
          </a:bodyPr>
          <a:lstStyle/>
          <a:p>
            <a:r>
              <a:rPr lang="en-CA" sz="1800" dirty="0">
                <a:solidFill>
                  <a:schemeClr val="bg1"/>
                </a:solidFill>
                <a:latin typeface="Arial Narrow" panose="020B0606020202030204" pitchFamily="34" charset="0"/>
                <a:cs typeface="Arial" panose="020B0604020202020204" pitchFamily="34" charset="0"/>
              </a:rPr>
              <a:t>PRELIMINARY</a:t>
            </a:r>
          </a:p>
        </p:txBody>
      </p:sp>
      <p:sp>
        <p:nvSpPr>
          <p:cNvPr id="16" name="TextBox 15">
            <a:extLst>
              <a:ext uri="{FF2B5EF4-FFF2-40B4-BE49-F238E27FC236}">
                <a16:creationId xmlns:a16="http://schemas.microsoft.com/office/drawing/2014/main" id="{947554B4-FB84-475C-AC3C-EC03E1811D04}"/>
              </a:ext>
            </a:extLst>
          </p:cNvPr>
          <p:cNvSpPr txBox="1"/>
          <p:nvPr/>
        </p:nvSpPr>
        <p:spPr>
          <a:xfrm>
            <a:off x="11919897" y="10240641"/>
            <a:ext cx="5206242" cy="2881558"/>
          </a:xfrm>
          <a:prstGeom prst="rect">
            <a:avLst/>
          </a:prstGeom>
          <a:noFill/>
        </p:spPr>
        <p:txBody>
          <a:bodyPr wrap="square">
            <a:spAutoFit/>
          </a:bodyPr>
          <a:lstStyle/>
          <a:p>
            <a:r>
              <a:rPr lang="pt-BR" sz="2400" b="1" dirty="0">
                <a:solidFill>
                  <a:srgbClr val="17375E"/>
                </a:solidFill>
                <a:latin typeface="+mj-lt"/>
                <a:ea typeface="Times New Roman" panose="02020603050405020304" pitchFamily="18" charset="0"/>
                <a:cs typeface="Arial" panose="020B0604020202020204" pitchFamily="34" charset="0"/>
              </a:rPr>
              <a:t>Alternative N3A: </a:t>
            </a:r>
          </a:p>
          <a:p>
            <a:r>
              <a:rPr lang="en-US" sz="2400" dirty="0">
                <a:solidFill>
                  <a:srgbClr val="17375E"/>
                </a:solidFill>
                <a:latin typeface="+mj-lt"/>
                <a:ea typeface="Times New Roman" panose="02020603050405020304" pitchFamily="18" charset="0"/>
                <a:cs typeface="Arial" panose="020B0604020202020204" pitchFamily="34" charset="0"/>
              </a:rPr>
              <a:t>Parclo A4 (R = 55 m)</a:t>
            </a:r>
          </a:p>
          <a:p>
            <a:r>
              <a:rPr lang="en-CA" sz="2400" b="1" dirty="0">
                <a:solidFill>
                  <a:srgbClr val="00B050"/>
                </a:solidFill>
                <a:latin typeface="+mj-lt"/>
                <a:cs typeface="Arial" panose="020B0604020202020204" pitchFamily="34" charset="0"/>
              </a:rPr>
              <a:t>CARRY FORWARD</a:t>
            </a:r>
          </a:p>
          <a:p>
            <a:pPr marL="182880" indent="-182880">
              <a:lnSpc>
                <a:spcPct val="95000"/>
              </a:lnSpc>
              <a:buSzPct val="75000"/>
              <a:buFont typeface="Wingdings" panose="05000000000000000000" pitchFamily="2" charset="2"/>
              <a:buChar char="Ø"/>
            </a:pPr>
            <a:r>
              <a:rPr lang="en-CA" sz="2300" dirty="0">
                <a:solidFill>
                  <a:srgbClr val="17375E"/>
                </a:solidFill>
                <a:latin typeface="+mj-lt"/>
                <a:cs typeface="Arial" panose="020B0604020202020204" pitchFamily="34" charset="0"/>
              </a:rPr>
              <a:t>Acceptable operations (2055).</a:t>
            </a:r>
          </a:p>
          <a:p>
            <a:pPr marL="182880" indent="-182880">
              <a:lnSpc>
                <a:spcPct val="95000"/>
              </a:lnSpc>
              <a:buSzPct val="75000"/>
              <a:buFont typeface="Wingdings" panose="05000000000000000000" pitchFamily="2" charset="2"/>
              <a:buChar char="Ø"/>
            </a:pPr>
            <a:r>
              <a:rPr lang="en-CA" sz="2300" dirty="0">
                <a:solidFill>
                  <a:srgbClr val="17375E"/>
                </a:solidFill>
                <a:latin typeface="+mj-lt"/>
                <a:cs typeface="Arial" panose="020B0604020202020204" pitchFamily="34" charset="0"/>
              </a:rPr>
              <a:t>Operates better than all other signalized alternatives (However, closes McIvor Road, and permanently detours traffic to Sunnyside Road.)</a:t>
            </a:r>
            <a:endParaRPr lang="pt-BR" sz="2300" dirty="0">
              <a:solidFill>
                <a:srgbClr val="17375E"/>
              </a:solidFill>
              <a:latin typeface="+mj-lt"/>
              <a:ea typeface="Times New Roman" panose="02020603050405020304" pitchFamily="18" charset="0"/>
              <a:cs typeface="Arial" panose="020B0604020202020204" pitchFamily="34" charset="0"/>
            </a:endParaRPr>
          </a:p>
        </p:txBody>
      </p:sp>
      <p:pic>
        <p:nvPicPr>
          <p:cNvPr id="52" name="Picture 51">
            <a:extLst>
              <a:ext uri="{FF2B5EF4-FFF2-40B4-BE49-F238E27FC236}">
                <a16:creationId xmlns:a16="http://schemas.microsoft.com/office/drawing/2014/main" id="{AEF04077-3E89-89FE-BC21-94093F0EBF10}"/>
              </a:ext>
              <a:ext uri="{C183D7F6-B498-43B3-948B-1728B52AA6E4}">
                <adec:decorative xmlns:adec="http://schemas.microsoft.com/office/drawing/2017/decorative" val="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7829328" y="6410551"/>
            <a:ext cx="5354239" cy="3821702"/>
          </a:xfrm>
          <a:prstGeom prst="rect">
            <a:avLst/>
          </a:prstGeom>
        </p:spPr>
      </p:pic>
      <p:sp>
        <p:nvSpPr>
          <p:cNvPr id="111" name="TextBox 110">
            <a:extLst>
              <a:ext uri="{FF2B5EF4-FFF2-40B4-BE49-F238E27FC236}">
                <a16:creationId xmlns:a16="http://schemas.microsoft.com/office/drawing/2014/main" id="{F75A7BB6-DC08-8898-8573-5076F0422574}"/>
              </a:ext>
            </a:extLst>
          </p:cNvPr>
          <p:cNvSpPr txBox="1"/>
          <p:nvPr/>
        </p:nvSpPr>
        <p:spPr>
          <a:xfrm>
            <a:off x="17769035" y="6708129"/>
            <a:ext cx="1465401" cy="369332"/>
          </a:xfrm>
          <a:prstGeom prst="rect">
            <a:avLst/>
          </a:prstGeom>
          <a:noFill/>
        </p:spPr>
        <p:txBody>
          <a:bodyPr wrap="none" rtlCol="0">
            <a:spAutoFit/>
          </a:bodyPr>
          <a:lstStyle/>
          <a:p>
            <a:r>
              <a:rPr lang="en-CA" sz="1800" dirty="0">
                <a:solidFill>
                  <a:schemeClr val="bg1"/>
                </a:solidFill>
                <a:latin typeface="Arial Narrow" panose="020B0606020202030204" pitchFamily="34" charset="0"/>
                <a:cs typeface="Arial" panose="020B0604020202020204" pitchFamily="34" charset="0"/>
              </a:rPr>
              <a:t>PRELIMINARY</a:t>
            </a:r>
          </a:p>
        </p:txBody>
      </p:sp>
      <p:sp>
        <p:nvSpPr>
          <p:cNvPr id="17" name="TextBox 16">
            <a:extLst>
              <a:ext uri="{FF2B5EF4-FFF2-40B4-BE49-F238E27FC236}">
                <a16:creationId xmlns:a16="http://schemas.microsoft.com/office/drawing/2014/main" id="{1EAF33C1-D8D9-4EDF-99CD-918258CBB093}"/>
              </a:ext>
            </a:extLst>
          </p:cNvPr>
          <p:cNvSpPr txBox="1"/>
          <p:nvPr/>
        </p:nvSpPr>
        <p:spPr>
          <a:xfrm>
            <a:off x="17887092" y="10240641"/>
            <a:ext cx="5089525" cy="2677658"/>
          </a:xfrm>
          <a:prstGeom prst="rect">
            <a:avLst/>
          </a:prstGeom>
          <a:noFill/>
        </p:spPr>
        <p:txBody>
          <a:bodyPr wrap="square">
            <a:spAutoFit/>
          </a:bodyPr>
          <a:lstStyle/>
          <a:p>
            <a:r>
              <a:rPr lang="pt-BR" sz="2400" b="1" dirty="0">
                <a:solidFill>
                  <a:srgbClr val="17375E"/>
                </a:solidFill>
                <a:latin typeface="+mj-lt"/>
                <a:ea typeface="Times New Roman" panose="02020603050405020304" pitchFamily="18" charset="0"/>
                <a:cs typeface="Arial" panose="020B0604020202020204" pitchFamily="34" charset="0"/>
              </a:rPr>
              <a:t>Alternative N3B: </a:t>
            </a:r>
          </a:p>
          <a:p>
            <a:r>
              <a:rPr lang="en-US" sz="2400" dirty="0">
                <a:solidFill>
                  <a:srgbClr val="17375E"/>
                </a:solidFill>
                <a:latin typeface="+mj-lt"/>
                <a:ea typeface="Times New Roman" panose="02020603050405020304" pitchFamily="18" charset="0"/>
                <a:cs typeface="Arial" panose="020B0604020202020204" pitchFamily="34" charset="0"/>
              </a:rPr>
              <a:t>Parclo A4 (R = 55 m)</a:t>
            </a:r>
          </a:p>
          <a:p>
            <a:r>
              <a:rPr lang="en-CA" sz="2400" b="1" dirty="0">
                <a:solidFill>
                  <a:srgbClr val="00B050"/>
                </a:solidFill>
                <a:latin typeface="+mj-lt"/>
                <a:cs typeface="Arial" panose="020B0604020202020204" pitchFamily="34" charset="0"/>
              </a:rPr>
              <a:t>CARRY FORWARD</a:t>
            </a:r>
          </a:p>
          <a:p>
            <a:pPr marL="182880" indent="-182880">
              <a:lnSpc>
                <a:spcPct val="95000"/>
              </a:lnSpc>
              <a:buSzPct val="75000"/>
              <a:buFont typeface="Wingdings" panose="05000000000000000000" pitchFamily="2" charset="2"/>
              <a:buChar char="Ø"/>
            </a:pPr>
            <a:r>
              <a:rPr lang="en-US" sz="2300" dirty="0">
                <a:solidFill>
                  <a:srgbClr val="17375E"/>
                </a:solidFill>
                <a:latin typeface="+mj-lt"/>
                <a:cs typeface="Arial" panose="020B0604020202020204" pitchFamily="34" charset="0"/>
              </a:rPr>
              <a:t>Maintains McIvor Road</a:t>
            </a:r>
          </a:p>
          <a:p>
            <a:pPr marL="182880" indent="-182880">
              <a:lnSpc>
                <a:spcPct val="95000"/>
              </a:lnSpc>
              <a:buSzPct val="75000"/>
              <a:buFont typeface="Wingdings" panose="05000000000000000000" pitchFamily="2" charset="2"/>
              <a:buChar char="Ø"/>
            </a:pPr>
            <a:r>
              <a:rPr lang="en-US" sz="2300" dirty="0">
                <a:solidFill>
                  <a:srgbClr val="17375E"/>
                </a:solidFill>
                <a:latin typeface="+mj-lt"/>
                <a:cs typeface="Arial" panose="020B0604020202020204" pitchFamily="34" charset="0"/>
              </a:rPr>
              <a:t>(However, congested operations (2055)).</a:t>
            </a:r>
            <a:endParaRPr lang="en-CA" sz="2300" dirty="0">
              <a:solidFill>
                <a:srgbClr val="17375E"/>
              </a:solidFill>
              <a:latin typeface="+mj-lt"/>
              <a:cs typeface="Arial" panose="020B0604020202020204" pitchFamily="34" charset="0"/>
            </a:endParaRPr>
          </a:p>
          <a:p>
            <a:endParaRPr lang="pt-BR" sz="2400" dirty="0">
              <a:solidFill>
                <a:srgbClr val="17375E"/>
              </a:solidFill>
              <a:latin typeface="+mj-lt"/>
              <a:ea typeface="Times New Roman" panose="02020603050405020304" pitchFamily="18" charset="0"/>
              <a:cs typeface="Arial" panose="020B0604020202020204" pitchFamily="34" charset="0"/>
            </a:endParaRPr>
          </a:p>
        </p:txBody>
      </p:sp>
      <p:pic>
        <p:nvPicPr>
          <p:cNvPr id="54" name="Picture 53">
            <a:extLst>
              <a:ext uri="{FF2B5EF4-FFF2-40B4-BE49-F238E27FC236}">
                <a16:creationId xmlns:a16="http://schemas.microsoft.com/office/drawing/2014/main" id="{C60EFEA6-FFEA-B581-4630-8E31C0BF4CFF}"/>
              </a:ext>
              <a:ext uri="{C183D7F6-B498-43B3-948B-1728B52AA6E4}">
                <adec:decorative xmlns:adec="http://schemas.microsoft.com/office/drawing/2017/decorative" val="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3698943" y="6385839"/>
            <a:ext cx="5345466" cy="3825542"/>
          </a:xfrm>
          <a:prstGeom prst="rect">
            <a:avLst/>
          </a:prstGeom>
        </p:spPr>
      </p:pic>
      <p:sp>
        <p:nvSpPr>
          <p:cNvPr id="112" name="TextBox 111">
            <a:extLst>
              <a:ext uri="{FF2B5EF4-FFF2-40B4-BE49-F238E27FC236}">
                <a16:creationId xmlns:a16="http://schemas.microsoft.com/office/drawing/2014/main" id="{5BDA93BB-4153-D615-4DDB-9A6699A0D1F9}"/>
              </a:ext>
            </a:extLst>
          </p:cNvPr>
          <p:cNvSpPr txBox="1"/>
          <p:nvPr/>
        </p:nvSpPr>
        <p:spPr>
          <a:xfrm>
            <a:off x="23639078" y="6718675"/>
            <a:ext cx="1465401" cy="369332"/>
          </a:xfrm>
          <a:prstGeom prst="rect">
            <a:avLst/>
          </a:prstGeom>
          <a:noFill/>
        </p:spPr>
        <p:txBody>
          <a:bodyPr wrap="none" rtlCol="0">
            <a:spAutoFit/>
          </a:bodyPr>
          <a:lstStyle/>
          <a:p>
            <a:r>
              <a:rPr lang="en-CA" sz="1800" dirty="0">
                <a:solidFill>
                  <a:schemeClr val="bg1"/>
                </a:solidFill>
                <a:latin typeface="Arial Narrow" panose="020B0606020202030204" pitchFamily="34" charset="0"/>
                <a:cs typeface="Arial" panose="020B0604020202020204" pitchFamily="34" charset="0"/>
              </a:rPr>
              <a:t>PRELIMINARY</a:t>
            </a:r>
          </a:p>
        </p:txBody>
      </p:sp>
      <p:sp>
        <p:nvSpPr>
          <p:cNvPr id="19" name="TextBox 18">
            <a:extLst>
              <a:ext uri="{FF2B5EF4-FFF2-40B4-BE49-F238E27FC236}">
                <a16:creationId xmlns:a16="http://schemas.microsoft.com/office/drawing/2014/main" id="{A1149D70-99FE-4FA7-829B-D60D7392D5E8}"/>
              </a:ext>
            </a:extLst>
          </p:cNvPr>
          <p:cNvSpPr txBox="1"/>
          <p:nvPr/>
        </p:nvSpPr>
        <p:spPr>
          <a:xfrm>
            <a:off x="23737571" y="10240641"/>
            <a:ext cx="5000224" cy="3046988"/>
          </a:xfrm>
          <a:prstGeom prst="rect">
            <a:avLst/>
          </a:prstGeom>
          <a:noFill/>
        </p:spPr>
        <p:txBody>
          <a:bodyPr wrap="square">
            <a:spAutoFit/>
          </a:bodyPr>
          <a:lstStyle/>
          <a:p>
            <a:r>
              <a:rPr lang="pt-BR" sz="2400" b="1" dirty="0">
                <a:solidFill>
                  <a:srgbClr val="17375E"/>
                </a:solidFill>
                <a:latin typeface="+mj-lt"/>
                <a:ea typeface="Times New Roman" panose="02020603050405020304" pitchFamily="18" charset="0"/>
                <a:cs typeface="Arial" panose="020B0604020202020204" pitchFamily="34" charset="0"/>
              </a:rPr>
              <a:t>Alternative N3C: </a:t>
            </a:r>
          </a:p>
          <a:p>
            <a:r>
              <a:rPr lang="en-US" sz="2400" dirty="0">
                <a:solidFill>
                  <a:srgbClr val="17375E"/>
                </a:solidFill>
                <a:latin typeface="+mj-lt"/>
                <a:ea typeface="Times New Roman" panose="02020603050405020304" pitchFamily="18" charset="0"/>
                <a:cs typeface="Arial" panose="020B0604020202020204" pitchFamily="34" charset="0"/>
              </a:rPr>
              <a:t>Modified Parclo A4 (R = 55 m)</a:t>
            </a:r>
          </a:p>
          <a:p>
            <a:r>
              <a:rPr lang="en-CA" sz="2400" b="1" dirty="0">
                <a:solidFill>
                  <a:srgbClr val="FF0000"/>
                </a:solidFill>
                <a:latin typeface="+mj-lt"/>
                <a:ea typeface="Times New Roman" panose="02020603050405020304" pitchFamily="18" charset="0"/>
                <a:cs typeface="Arial" panose="020B0604020202020204" pitchFamily="34" charset="0"/>
              </a:rPr>
              <a:t>NOT CARRIED FORWARD</a:t>
            </a:r>
          </a:p>
          <a:p>
            <a:pPr marL="182880" indent="-182880">
              <a:lnSpc>
                <a:spcPct val="95000"/>
              </a:lnSpc>
              <a:buSzPct val="75000"/>
              <a:buFont typeface="Wingdings" panose="05000000000000000000" pitchFamily="2" charset="2"/>
              <a:buChar char="Ø"/>
            </a:pPr>
            <a:r>
              <a:rPr lang="en-CA" sz="2300" dirty="0">
                <a:solidFill>
                  <a:srgbClr val="17375E"/>
                </a:solidFill>
                <a:latin typeface="+mj-lt"/>
                <a:cs typeface="Arial" panose="020B0604020202020204" pitchFamily="34" charset="0"/>
              </a:rPr>
              <a:t>Congested operations (2055).</a:t>
            </a:r>
          </a:p>
          <a:p>
            <a:pPr marL="182880" indent="-182880">
              <a:lnSpc>
                <a:spcPct val="95000"/>
              </a:lnSpc>
              <a:buSzPct val="75000"/>
              <a:buFont typeface="Wingdings" panose="05000000000000000000" pitchFamily="2" charset="2"/>
              <a:buChar char="Ø"/>
            </a:pPr>
            <a:r>
              <a:rPr lang="pt-BR" sz="2300" dirty="0">
                <a:solidFill>
                  <a:srgbClr val="17375E"/>
                </a:solidFill>
                <a:latin typeface="+mj-lt"/>
                <a:cs typeface="Arial" panose="020B0604020202020204" pitchFamily="34" charset="0"/>
              </a:rPr>
              <a:t>Maintains undesirable buttonhook configuration.</a:t>
            </a:r>
          </a:p>
          <a:p>
            <a:pPr marL="171446" indent="-171446">
              <a:buFont typeface="Wingdings" panose="05000000000000000000" pitchFamily="2" charset="2"/>
              <a:buChar char="Ø"/>
            </a:pPr>
            <a:endParaRPr lang="en-US" sz="2400" b="1" dirty="0">
              <a:solidFill>
                <a:srgbClr val="17375E"/>
              </a:solidFill>
              <a:latin typeface="+mj-lt"/>
              <a:ea typeface="Times New Roman" panose="02020603050405020304" pitchFamily="18" charset="0"/>
              <a:cs typeface="Arial" panose="020B0604020202020204" pitchFamily="34" charset="0"/>
            </a:endParaRPr>
          </a:p>
          <a:p>
            <a:endParaRPr lang="pt-BR" sz="2400" dirty="0">
              <a:solidFill>
                <a:srgbClr val="17375E"/>
              </a:solidFill>
              <a:latin typeface="+mj-lt"/>
              <a:ea typeface="Times New Roman" panose="02020603050405020304" pitchFamily="18" charset="0"/>
              <a:cs typeface="Arial" panose="020B0604020202020204" pitchFamily="34" charset="0"/>
            </a:endParaRPr>
          </a:p>
        </p:txBody>
      </p:sp>
      <p:pic>
        <p:nvPicPr>
          <p:cNvPr id="56" name="Picture 55">
            <a:extLst>
              <a:ext uri="{FF2B5EF4-FFF2-40B4-BE49-F238E27FC236}">
                <a16:creationId xmlns:a16="http://schemas.microsoft.com/office/drawing/2014/main" id="{A83379B9-41B4-EDA9-9C82-FAD7C74F6201}"/>
              </a:ext>
              <a:ext uri="{C183D7F6-B498-43B3-948B-1728B52AA6E4}">
                <adec:decorative xmlns:adec="http://schemas.microsoft.com/office/drawing/2017/decorative" val="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266363" y="13280714"/>
            <a:ext cx="5345467" cy="3801370"/>
          </a:xfrm>
          <a:prstGeom prst="rect">
            <a:avLst/>
          </a:prstGeom>
        </p:spPr>
      </p:pic>
      <p:sp>
        <p:nvSpPr>
          <p:cNvPr id="117" name="TextBox 116">
            <a:extLst>
              <a:ext uri="{FF2B5EF4-FFF2-40B4-BE49-F238E27FC236}">
                <a16:creationId xmlns:a16="http://schemas.microsoft.com/office/drawing/2014/main" id="{91D9703A-52CF-7BFC-8906-CB4669AB134E}"/>
              </a:ext>
            </a:extLst>
          </p:cNvPr>
          <p:cNvSpPr txBox="1"/>
          <p:nvPr/>
        </p:nvSpPr>
        <p:spPr>
          <a:xfrm>
            <a:off x="216391" y="13728582"/>
            <a:ext cx="1465401" cy="369332"/>
          </a:xfrm>
          <a:prstGeom prst="rect">
            <a:avLst/>
          </a:prstGeom>
          <a:noFill/>
        </p:spPr>
        <p:txBody>
          <a:bodyPr wrap="none" rtlCol="0">
            <a:spAutoFit/>
          </a:bodyPr>
          <a:lstStyle/>
          <a:p>
            <a:r>
              <a:rPr lang="en-CA" sz="1800" dirty="0">
                <a:solidFill>
                  <a:schemeClr val="bg1"/>
                </a:solidFill>
                <a:latin typeface="Arial Narrow" panose="020B0606020202030204" pitchFamily="34" charset="0"/>
                <a:cs typeface="Arial" panose="020B0604020202020204" pitchFamily="34" charset="0"/>
              </a:rPr>
              <a:t>PRELIMINARY</a:t>
            </a:r>
          </a:p>
        </p:txBody>
      </p:sp>
      <p:sp>
        <p:nvSpPr>
          <p:cNvPr id="6" name="TextBox 5">
            <a:extLst>
              <a:ext uri="{FF2B5EF4-FFF2-40B4-BE49-F238E27FC236}">
                <a16:creationId xmlns:a16="http://schemas.microsoft.com/office/drawing/2014/main" id="{1358C8F4-6E90-BC50-5224-3CBB2F13618B}"/>
              </a:ext>
            </a:extLst>
          </p:cNvPr>
          <p:cNvSpPr txBox="1"/>
          <p:nvPr/>
        </p:nvSpPr>
        <p:spPr>
          <a:xfrm>
            <a:off x="225669" y="17100114"/>
            <a:ext cx="5220122" cy="2209066"/>
          </a:xfrm>
          <a:prstGeom prst="rect">
            <a:avLst/>
          </a:prstGeom>
          <a:noFill/>
        </p:spPr>
        <p:txBody>
          <a:bodyPr wrap="square">
            <a:spAutoFit/>
          </a:bodyPr>
          <a:lstStyle/>
          <a:p>
            <a:r>
              <a:rPr lang="pt-BR" sz="2400" b="1" dirty="0">
                <a:solidFill>
                  <a:srgbClr val="17375E"/>
                </a:solidFill>
                <a:latin typeface="+mj-lt"/>
                <a:ea typeface="Times New Roman" panose="02020603050405020304" pitchFamily="18" charset="0"/>
                <a:cs typeface="Arial" panose="020B0604020202020204" pitchFamily="34" charset="0"/>
              </a:rPr>
              <a:t>Alternative N4A: </a:t>
            </a:r>
          </a:p>
          <a:p>
            <a:r>
              <a:rPr lang="en-US" sz="2400" dirty="0">
                <a:solidFill>
                  <a:srgbClr val="17375E"/>
                </a:solidFill>
                <a:latin typeface="+mj-lt"/>
                <a:ea typeface="Times New Roman" panose="02020603050405020304" pitchFamily="18" charset="0"/>
                <a:cs typeface="Arial" panose="020B0604020202020204" pitchFamily="34" charset="0"/>
              </a:rPr>
              <a:t>Parclo A4 (R = 70 m)</a:t>
            </a:r>
          </a:p>
          <a:p>
            <a:r>
              <a:rPr lang="en-CA" sz="2400" b="1" dirty="0">
                <a:solidFill>
                  <a:srgbClr val="FF0000"/>
                </a:solidFill>
                <a:latin typeface="+mj-lt"/>
                <a:ea typeface="Times New Roman" panose="02020603050405020304" pitchFamily="18" charset="0"/>
                <a:cs typeface="Arial" panose="020B0604020202020204" pitchFamily="34" charset="0"/>
              </a:rPr>
              <a:t>NOT CARRIED FORWARD</a:t>
            </a:r>
            <a:endParaRPr lang="en-US" sz="2400" b="1" dirty="0">
              <a:solidFill>
                <a:srgbClr val="FF0000"/>
              </a:solidFill>
              <a:latin typeface="+mj-lt"/>
              <a:ea typeface="Times New Roman" panose="02020603050405020304" pitchFamily="18" charset="0"/>
              <a:cs typeface="Arial" panose="020B0604020202020204" pitchFamily="34" charset="0"/>
            </a:endParaRPr>
          </a:p>
          <a:p>
            <a:pPr marL="182880" indent="-182880">
              <a:lnSpc>
                <a:spcPct val="95000"/>
              </a:lnSpc>
              <a:buSzPct val="75000"/>
              <a:buFont typeface="Wingdings" panose="05000000000000000000" pitchFamily="2" charset="2"/>
              <a:buChar char="Ø"/>
            </a:pPr>
            <a:r>
              <a:rPr lang="pt-BR" sz="2300" dirty="0">
                <a:solidFill>
                  <a:srgbClr val="17375E"/>
                </a:solidFill>
                <a:latin typeface="+mj-lt"/>
                <a:cs typeface="Arial" panose="020B0604020202020204" pitchFamily="34" charset="0"/>
              </a:rPr>
              <a:t>Similar to N3A, but only slightly enhanced geometry with incrementally greater impacts.</a:t>
            </a:r>
          </a:p>
        </p:txBody>
      </p:sp>
      <p:pic>
        <p:nvPicPr>
          <p:cNvPr id="60" name="Picture 59">
            <a:extLst>
              <a:ext uri="{FF2B5EF4-FFF2-40B4-BE49-F238E27FC236}">
                <a16:creationId xmlns:a16="http://schemas.microsoft.com/office/drawing/2014/main" id="{A70A63BF-2D71-AC77-018E-AC9B368C0AC4}"/>
              </a:ext>
              <a:ext uri="{C183D7F6-B498-43B3-948B-1728B52AA6E4}">
                <adec:decorative xmlns:adec="http://schemas.microsoft.com/office/drawing/2017/decorative" val="1"/>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6140287" y="13233304"/>
            <a:ext cx="5320999" cy="3845805"/>
          </a:xfrm>
          <a:prstGeom prst="rect">
            <a:avLst/>
          </a:prstGeom>
        </p:spPr>
      </p:pic>
      <p:sp>
        <p:nvSpPr>
          <p:cNvPr id="116" name="TextBox 115">
            <a:extLst>
              <a:ext uri="{FF2B5EF4-FFF2-40B4-BE49-F238E27FC236}">
                <a16:creationId xmlns:a16="http://schemas.microsoft.com/office/drawing/2014/main" id="{54B76867-2F79-55E2-CD48-4A397095386F}"/>
              </a:ext>
            </a:extLst>
          </p:cNvPr>
          <p:cNvSpPr txBox="1"/>
          <p:nvPr/>
        </p:nvSpPr>
        <p:spPr>
          <a:xfrm>
            <a:off x="6137908" y="13728582"/>
            <a:ext cx="1465401" cy="369332"/>
          </a:xfrm>
          <a:prstGeom prst="rect">
            <a:avLst/>
          </a:prstGeom>
          <a:noFill/>
        </p:spPr>
        <p:txBody>
          <a:bodyPr wrap="none" rtlCol="0">
            <a:spAutoFit/>
          </a:bodyPr>
          <a:lstStyle/>
          <a:p>
            <a:r>
              <a:rPr lang="en-CA" sz="1800" dirty="0">
                <a:solidFill>
                  <a:schemeClr val="bg1"/>
                </a:solidFill>
                <a:latin typeface="Arial Narrow" panose="020B0606020202030204" pitchFamily="34" charset="0"/>
                <a:cs typeface="Arial" panose="020B0604020202020204" pitchFamily="34" charset="0"/>
              </a:rPr>
              <a:t>PRELIMINARY</a:t>
            </a:r>
          </a:p>
        </p:txBody>
      </p:sp>
      <p:sp>
        <p:nvSpPr>
          <p:cNvPr id="8" name="TextBox 7">
            <a:extLst>
              <a:ext uri="{FF2B5EF4-FFF2-40B4-BE49-F238E27FC236}">
                <a16:creationId xmlns:a16="http://schemas.microsoft.com/office/drawing/2014/main" id="{F771540D-5114-7F7D-50A3-C04A116C4218}"/>
              </a:ext>
            </a:extLst>
          </p:cNvPr>
          <p:cNvSpPr txBox="1"/>
          <p:nvPr/>
        </p:nvSpPr>
        <p:spPr>
          <a:xfrm>
            <a:off x="6105595" y="17100114"/>
            <a:ext cx="5220122" cy="2209066"/>
          </a:xfrm>
          <a:prstGeom prst="rect">
            <a:avLst/>
          </a:prstGeom>
          <a:noFill/>
        </p:spPr>
        <p:txBody>
          <a:bodyPr wrap="square">
            <a:spAutoFit/>
          </a:bodyPr>
          <a:lstStyle/>
          <a:p>
            <a:r>
              <a:rPr lang="pt-BR" sz="2400" b="1" dirty="0">
                <a:solidFill>
                  <a:srgbClr val="17375E"/>
                </a:solidFill>
                <a:latin typeface="+mj-lt"/>
                <a:ea typeface="Times New Roman" panose="02020603050405020304" pitchFamily="18" charset="0"/>
                <a:cs typeface="Arial" panose="020B0604020202020204" pitchFamily="34" charset="0"/>
              </a:rPr>
              <a:t>Alternative N4B:</a:t>
            </a:r>
          </a:p>
          <a:p>
            <a:r>
              <a:rPr lang="pt-BR" sz="2400" dirty="0">
                <a:solidFill>
                  <a:srgbClr val="17375E"/>
                </a:solidFill>
                <a:latin typeface="+mj-lt"/>
                <a:ea typeface="Times New Roman" panose="02020603050405020304" pitchFamily="18" charset="0"/>
                <a:cs typeface="Arial" panose="020B0604020202020204" pitchFamily="34" charset="0"/>
              </a:rPr>
              <a:t>Parclo A4 (R = 70 m)</a:t>
            </a:r>
          </a:p>
          <a:p>
            <a:r>
              <a:rPr lang="en-CA" sz="2400" b="1" dirty="0">
                <a:solidFill>
                  <a:srgbClr val="FF0000"/>
                </a:solidFill>
                <a:latin typeface="+mj-lt"/>
                <a:ea typeface="Times New Roman" panose="02020603050405020304" pitchFamily="18" charset="0"/>
                <a:cs typeface="Arial" panose="020B0604020202020204" pitchFamily="34" charset="0"/>
              </a:rPr>
              <a:t>NOT CARRIED FORWARD</a:t>
            </a:r>
          </a:p>
          <a:p>
            <a:pPr marL="182880" indent="-182880">
              <a:lnSpc>
                <a:spcPct val="95000"/>
              </a:lnSpc>
              <a:buSzPct val="75000"/>
              <a:buFont typeface="Wingdings" panose="05000000000000000000" pitchFamily="2" charset="2"/>
              <a:buChar char="Ø"/>
            </a:pPr>
            <a:r>
              <a:rPr lang="pt-BR" sz="2300" dirty="0">
                <a:solidFill>
                  <a:srgbClr val="17375E"/>
                </a:solidFill>
                <a:latin typeface="+mj-lt"/>
                <a:cs typeface="Arial" panose="020B0604020202020204" pitchFamily="34" charset="0"/>
              </a:rPr>
              <a:t>Similar to N3B, but only slightly enhanced geometry with incrementally greater impacts.</a:t>
            </a:r>
            <a:endParaRPr lang="pt-BR" sz="2400" dirty="0">
              <a:solidFill>
                <a:srgbClr val="17375E"/>
              </a:solidFill>
              <a:latin typeface="+mj-lt"/>
              <a:ea typeface="Times New Roman" panose="02020603050405020304" pitchFamily="18" charset="0"/>
              <a:cs typeface="Arial" panose="020B0604020202020204" pitchFamily="34" charset="0"/>
            </a:endParaRPr>
          </a:p>
        </p:txBody>
      </p:sp>
      <p:pic>
        <p:nvPicPr>
          <p:cNvPr id="62" name="Picture 61">
            <a:extLst>
              <a:ext uri="{FF2B5EF4-FFF2-40B4-BE49-F238E27FC236}">
                <a16:creationId xmlns:a16="http://schemas.microsoft.com/office/drawing/2014/main" id="{8FAB5012-3790-716B-FD3F-0ADE21971166}"/>
              </a:ext>
              <a:ext uri="{C183D7F6-B498-43B3-948B-1728B52AA6E4}">
                <adec:decorative xmlns:adec="http://schemas.microsoft.com/office/drawing/2017/decorative" val="1"/>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11989743" y="13280714"/>
            <a:ext cx="5331424" cy="3804738"/>
          </a:xfrm>
          <a:prstGeom prst="rect">
            <a:avLst/>
          </a:prstGeom>
        </p:spPr>
      </p:pic>
      <p:sp>
        <p:nvSpPr>
          <p:cNvPr id="115" name="TextBox 114">
            <a:extLst>
              <a:ext uri="{FF2B5EF4-FFF2-40B4-BE49-F238E27FC236}">
                <a16:creationId xmlns:a16="http://schemas.microsoft.com/office/drawing/2014/main" id="{913B78B7-1750-DE51-A15A-2AD6FDBCCD4C}"/>
              </a:ext>
            </a:extLst>
          </p:cNvPr>
          <p:cNvSpPr txBox="1"/>
          <p:nvPr/>
        </p:nvSpPr>
        <p:spPr>
          <a:xfrm>
            <a:off x="11898539" y="13728582"/>
            <a:ext cx="1465401" cy="369332"/>
          </a:xfrm>
          <a:prstGeom prst="rect">
            <a:avLst/>
          </a:prstGeom>
          <a:noFill/>
        </p:spPr>
        <p:txBody>
          <a:bodyPr wrap="none" rtlCol="0">
            <a:spAutoFit/>
          </a:bodyPr>
          <a:lstStyle/>
          <a:p>
            <a:r>
              <a:rPr lang="en-CA" sz="1800" dirty="0">
                <a:solidFill>
                  <a:schemeClr val="bg1"/>
                </a:solidFill>
                <a:latin typeface="Arial Narrow" panose="020B0606020202030204" pitchFamily="34" charset="0"/>
                <a:cs typeface="Arial" panose="020B0604020202020204" pitchFamily="34" charset="0"/>
              </a:rPr>
              <a:t>PRELIMINARY</a:t>
            </a:r>
          </a:p>
        </p:txBody>
      </p:sp>
      <p:sp>
        <p:nvSpPr>
          <p:cNvPr id="10" name="TextBox 9">
            <a:extLst>
              <a:ext uri="{FF2B5EF4-FFF2-40B4-BE49-F238E27FC236}">
                <a16:creationId xmlns:a16="http://schemas.microsoft.com/office/drawing/2014/main" id="{AFA1C391-12F8-DC43-C3EB-81D9A0033ECB}"/>
              </a:ext>
            </a:extLst>
          </p:cNvPr>
          <p:cNvSpPr txBox="1"/>
          <p:nvPr/>
        </p:nvSpPr>
        <p:spPr>
          <a:xfrm>
            <a:off x="11954301" y="17100114"/>
            <a:ext cx="5376196" cy="2209066"/>
          </a:xfrm>
          <a:prstGeom prst="rect">
            <a:avLst/>
          </a:prstGeom>
          <a:noFill/>
        </p:spPr>
        <p:txBody>
          <a:bodyPr wrap="square">
            <a:spAutoFit/>
          </a:bodyPr>
          <a:lstStyle/>
          <a:p>
            <a:r>
              <a:rPr lang="pt-BR" sz="2400" b="1" dirty="0">
                <a:solidFill>
                  <a:srgbClr val="17375E"/>
                </a:solidFill>
                <a:latin typeface="+mj-lt"/>
                <a:ea typeface="Times New Roman" panose="02020603050405020304" pitchFamily="18" charset="0"/>
                <a:cs typeface="Arial" panose="020B0604020202020204" pitchFamily="34" charset="0"/>
              </a:rPr>
              <a:t>Alternative N4C:</a:t>
            </a:r>
          </a:p>
          <a:p>
            <a:r>
              <a:rPr lang="en-US" sz="2400" dirty="0">
                <a:solidFill>
                  <a:srgbClr val="17375E"/>
                </a:solidFill>
                <a:latin typeface="+mj-lt"/>
                <a:ea typeface="Times New Roman" panose="02020603050405020304" pitchFamily="18" charset="0"/>
                <a:cs typeface="Arial" panose="020B0604020202020204" pitchFamily="34" charset="0"/>
              </a:rPr>
              <a:t>Modified </a:t>
            </a:r>
            <a:r>
              <a:rPr lang="pt-BR" sz="2400" dirty="0">
                <a:solidFill>
                  <a:srgbClr val="17375E"/>
                </a:solidFill>
                <a:latin typeface="+mj-lt"/>
                <a:ea typeface="Times New Roman" panose="02020603050405020304" pitchFamily="18" charset="0"/>
                <a:cs typeface="Arial" panose="020B0604020202020204" pitchFamily="34" charset="0"/>
              </a:rPr>
              <a:t>Parclo A4 (R = 70 m)</a:t>
            </a:r>
          </a:p>
          <a:p>
            <a:r>
              <a:rPr lang="en-CA" sz="2400" b="1" dirty="0">
                <a:solidFill>
                  <a:srgbClr val="FF0000"/>
                </a:solidFill>
                <a:latin typeface="+mj-lt"/>
                <a:ea typeface="Times New Roman" panose="02020603050405020304" pitchFamily="18" charset="0"/>
                <a:cs typeface="Arial" panose="020B0604020202020204" pitchFamily="34" charset="0"/>
              </a:rPr>
              <a:t>NOT CARRIED FORWARD</a:t>
            </a:r>
            <a:endParaRPr lang="en-US" sz="2400" b="1" dirty="0">
              <a:solidFill>
                <a:srgbClr val="FF0000"/>
              </a:solidFill>
              <a:latin typeface="+mj-lt"/>
              <a:ea typeface="Times New Roman" panose="02020603050405020304" pitchFamily="18" charset="0"/>
              <a:cs typeface="Arial" panose="020B0604020202020204" pitchFamily="34" charset="0"/>
            </a:endParaRPr>
          </a:p>
          <a:p>
            <a:pPr marL="182880" indent="-182880">
              <a:lnSpc>
                <a:spcPct val="95000"/>
              </a:lnSpc>
              <a:buSzPct val="75000"/>
              <a:buFont typeface="Wingdings" panose="05000000000000000000" pitchFamily="2" charset="2"/>
              <a:buChar char="Ø"/>
            </a:pPr>
            <a:r>
              <a:rPr lang="pt-BR" sz="2300" dirty="0">
                <a:solidFill>
                  <a:srgbClr val="17375E"/>
                </a:solidFill>
                <a:latin typeface="+mj-lt"/>
                <a:cs typeface="Arial" panose="020B0604020202020204" pitchFamily="34" charset="0"/>
              </a:rPr>
              <a:t>Similar to N3C, but only slightly enhanced geometry with incrementally greater impacts.</a:t>
            </a:r>
          </a:p>
        </p:txBody>
      </p:sp>
      <p:pic>
        <p:nvPicPr>
          <p:cNvPr id="64" name="Picture 63">
            <a:extLst>
              <a:ext uri="{FF2B5EF4-FFF2-40B4-BE49-F238E27FC236}">
                <a16:creationId xmlns:a16="http://schemas.microsoft.com/office/drawing/2014/main" id="{499190AA-23AB-15C5-822C-B7BD3DBE14C7}"/>
              </a:ext>
              <a:ext uri="{C183D7F6-B498-43B3-948B-1728B52AA6E4}">
                <adec:decorative xmlns:adec="http://schemas.microsoft.com/office/drawing/2017/decorative" val="1"/>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l="10104" t="6640" r="22805" b="18905"/>
          <a:stretch/>
        </p:blipFill>
        <p:spPr>
          <a:xfrm>
            <a:off x="17849624" y="13220474"/>
            <a:ext cx="5333048" cy="3829646"/>
          </a:xfrm>
          <a:prstGeom prst="rect">
            <a:avLst/>
          </a:prstGeom>
        </p:spPr>
      </p:pic>
      <p:sp>
        <p:nvSpPr>
          <p:cNvPr id="114" name="TextBox 113">
            <a:extLst>
              <a:ext uri="{FF2B5EF4-FFF2-40B4-BE49-F238E27FC236}">
                <a16:creationId xmlns:a16="http://schemas.microsoft.com/office/drawing/2014/main" id="{8E21419B-F474-6915-9DA6-EEFDC89ECE66}"/>
              </a:ext>
            </a:extLst>
          </p:cNvPr>
          <p:cNvSpPr txBox="1"/>
          <p:nvPr/>
        </p:nvSpPr>
        <p:spPr>
          <a:xfrm>
            <a:off x="17823771" y="13714229"/>
            <a:ext cx="1465401" cy="369332"/>
          </a:xfrm>
          <a:prstGeom prst="rect">
            <a:avLst/>
          </a:prstGeom>
          <a:noFill/>
        </p:spPr>
        <p:txBody>
          <a:bodyPr wrap="none" rtlCol="0">
            <a:spAutoFit/>
          </a:bodyPr>
          <a:lstStyle/>
          <a:p>
            <a:r>
              <a:rPr lang="en-CA" sz="1800" dirty="0">
                <a:solidFill>
                  <a:schemeClr val="bg1"/>
                </a:solidFill>
                <a:latin typeface="Arial Narrow" panose="020B0606020202030204" pitchFamily="34" charset="0"/>
                <a:cs typeface="Arial" panose="020B0604020202020204" pitchFamily="34" charset="0"/>
              </a:rPr>
              <a:t>PRELIMINARY</a:t>
            </a:r>
          </a:p>
        </p:txBody>
      </p:sp>
      <p:sp>
        <p:nvSpPr>
          <p:cNvPr id="25" name="TextBox 24">
            <a:extLst>
              <a:ext uri="{FF2B5EF4-FFF2-40B4-BE49-F238E27FC236}">
                <a16:creationId xmlns:a16="http://schemas.microsoft.com/office/drawing/2014/main" id="{2DCFB66B-7ACA-2730-3060-A0CCED8F533F}"/>
              </a:ext>
            </a:extLst>
          </p:cNvPr>
          <p:cNvSpPr txBox="1"/>
          <p:nvPr/>
        </p:nvSpPr>
        <p:spPr>
          <a:xfrm>
            <a:off x="17809373" y="17100114"/>
            <a:ext cx="5341929" cy="3217804"/>
          </a:xfrm>
          <a:prstGeom prst="rect">
            <a:avLst/>
          </a:prstGeom>
          <a:noFill/>
        </p:spPr>
        <p:txBody>
          <a:bodyPr wrap="square">
            <a:spAutoFit/>
          </a:bodyPr>
          <a:lstStyle/>
          <a:p>
            <a:r>
              <a:rPr lang="pt-BR" sz="2400" b="1" dirty="0">
                <a:solidFill>
                  <a:srgbClr val="17375E"/>
                </a:solidFill>
                <a:latin typeface="+mj-lt"/>
                <a:ea typeface="Times New Roman" panose="02020603050405020304" pitchFamily="18" charset="0"/>
                <a:cs typeface="Arial" panose="020B0604020202020204" pitchFamily="34" charset="0"/>
              </a:rPr>
              <a:t>Alternative N5: </a:t>
            </a:r>
          </a:p>
          <a:p>
            <a:r>
              <a:rPr lang="en-US" sz="2400" dirty="0">
                <a:solidFill>
                  <a:srgbClr val="17375E"/>
                </a:solidFill>
                <a:latin typeface="+mj-lt"/>
                <a:ea typeface="Times New Roman" panose="02020603050405020304" pitchFamily="18" charset="0"/>
                <a:cs typeface="Arial" panose="020B0604020202020204" pitchFamily="34" charset="0"/>
              </a:rPr>
              <a:t>Diamond</a:t>
            </a:r>
          </a:p>
          <a:p>
            <a:r>
              <a:rPr lang="en-CA" sz="2400" b="1" dirty="0">
                <a:solidFill>
                  <a:srgbClr val="FF0000"/>
                </a:solidFill>
                <a:latin typeface="+mj-lt"/>
                <a:ea typeface="Times New Roman" panose="02020603050405020304" pitchFamily="18" charset="0"/>
                <a:cs typeface="Arial" panose="020B0604020202020204" pitchFamily="34" charset="0"/>
              </a:rPr>
              <a:t>NOT CARRIED FORWARD</a:t>
            </a:r>
            <a:endParaRPr lang="en-US" sz="2400" b="1" dirty="0">
              <a:solidFill>
                <a:srgbClr val="FF0000"/>
              </a:solidFill>
              <a:latin typeface="+mj-lt"/>
              <a:ea typeface="Times New Roman" panose="02020603050405020304" pitchFamily="18" charset="0"/>
              <a:cs typeface="Arial" panose="020B0604020202020204" pitchFamily="34" charset="0"/>
            </a:endParaRPr>
          </a:p>
          <a:p>
            <a:pPr marL="182880" indent="-182880">
              <a:lnSpc>
                <a:spcPct val="95000"/>
              </a:lnSpc>
              <a:buSzPct val="75000"/>
              <a:buFont typeface="Wingdings" panose="05000000000000000000" pitchFamily="2" charset="2"/>
              <a:buChar char="Ø"/>
            </a:pPr>
            <a:r>
              <a:rPr lang="pt-BR" sz="2300" dirty="0">
                <a:solidFill>
                  <a:srgbClr val="17375E"/>
                </a:solidFill>
                <a:latin typeface="+mj-lt"/>
                <a:cs typeface="Arial" panose="020B0604020202020204" pitchFamily="34" charset="0"/>
              </a:rPr>
              <a:t>Closes McIvor Road.</a:t>
            </a:r>
          </a:p>
          <a:p>
            <a:pPr marL="182880" indent="-182880">
              <a:lnSpc>
                <a:spcPct val="95000"/>
              </a:lnSpc>
              <a:buSzPct val="75000"/>
              <a:buFont typeface="Wingdings" panose="05000000000000000000" pitchFamily="2" charset="2"/>
              <a:buChar char="Ø"/>
            </a:pPr>
            <a:r>
              <a:rPr lang="pt-BR" sz="2300" dirty="0">
                <a:solidFill>
                  <a:srgbClr val="17375E"/>
                </a:solidFill>
                <a:latin typeface="+mj-lt"/>
                <a:cs typeface="Arial" panose="020B0604020202020204" pitchFamily="34" charset="0"/>
              </a:rPr>
              <a:t>Greater impact to Cloverdale Park, Natural Environment, and Watercourses.</a:t>
            </a:r>
          </a:p>
          <a:p>
            <a:pPr marL="182880" indent="-182880">
              <a:lnSpc>
                <a:spcPct val="95000"/>
              </a:lnSpc>
              <a:buSzPct val="75000"/>
              <a:buFont typeface="Wingdings" panose="05000000000000000000" pitchFamily="2" charset="2"/>
              <a:buChar char="Ø"/>
            </a:pPr>
            <a:r>
              <a:rPr lang="pt-BR" sz="2300" dirty="0">
                <a:solidFill>
                  <a:srgbClr val="17375E"/>
                </a:solidFill>
                <a:latin typeface="+mj-lt"/>
                <a:cs typeface="Arial" panose="020B0604020202020204" pitchFamily="34" charset="0"/>
              </a:rPr>
              <a:t>Cannot be upgraded in the future without significant work. (However, acceptable operations (2055)).</a:t>
            </a:r>
          </a:p>
        </p:txBody>
      </p:sp>
      <p:pic>
        <p:nvPicPr>
          <p:cNvPr id="66" name="Picture 65">
            <a:extLst>
              <a:ext uri="{FF2B5EF4-FFF2-40B4-BE49-F238E27FC236}">
                <a16:creationId xmlns:a16="http://schemas.microsoft.com/office/drawing/2014/main" id="{8F24E94C-4A2D-579C-B766-A93224660B40}"/>
              </a:ext>
              <a:ext uri="{C183D7F6-B498-43B3-948B-1728B52AA6E4}">
                <adec:decorative xmlns:adec="http://schemas.microsoft.com/office/drawing/2017/decorative" val="1"/>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l="11693" t="5579" r="21411" b="19038"/>
          <a:stretch/>
        </p:blipFill>
        <p:spPr>
          <a:xfrm>
            <a:off x="23711128" y="13236280"/>
            <a:ext cx="5317565" cy="3877268"/>
          </a:xfrm>
          <a:prstGeom prst="rect">
            <a:avLst/>
          </a:prstGeom>
        </p:spPr>
      </p:pic>
      <p:sp>
        <p:nvSpPr>
          <p:cNvPr id="113" name="TextBox 112">
            <a:extLst>
              <a:ext uri="{FF2B5EF4-FFF2-40B4-BE49-F238E27FC236}">
                <a16:creationId xmlns:a16="http://schemas.microsoft.com/office/drawing/2014/main" id="{4077C98A-2E4C-E2CC-8966-14BD3193EE28}"/>
              </a:ext>
            </a:extLst>
          </p:cNvPr>
          <p:cNvSpPr txBox="1"/>
          <p:nvPr/>
        </p:nvSpPr>
        <p:spPr>
          <a:xfrm>
            <a:off x="23667744" y="13686198"/>
            <a:ext cx="1465401" cy="369332"/>
          </a:xfrm>
          <a:prstGeom prst="rect">
            <a:avLst/>
          </a:prstGeom>
          <a:noFill/>
        </p:spPr>
        <p:txBody>
          <a:bodyPr wrap="none" rtlCol="0">
            <a:spAutoFit/>
          </a:bodyPr>
          <a:lstStyle/>
          <a:p>
            <a:r>
              <a:rPr lang="en-CA" sz="1800" dirty="0">
                <a:solidFill>
                  <a:schemeClr val="bg1"/>
                </a:solidFill>
                <a:latin typeface="Arial Narrow" panose="020B0606020202030204" pitchFamily="34" charset="0"/>
                <a:cs typeface="Arial" panose="020B0604020202020204" pitchFamily="34" charset="0"/>
              </a:rPr>
              <a:t>PRELIMINARY</a:t>
            </a:r>
          </a:p>
        </p:txBody>
      </p:sp>
      <p:sp>
        <p:nvSpPr>
          <p:cNvPr id="26" name="TextBox 25">
            <a:extLst>
              <a:ext uri="{FF2B5EF4-FFF2-40B4-BE49-F238E27FC236}">
                <a16:creationId xmlns:a16="http://schemas.microsoft.com/office/drawing/2014/main" id="{AC3439A9-1DF7-DE94-004E-FB3AE40C5981}"/>
              </a:ext>
            </a:extLst>
          </p:cNvPr>
          <p:cNvSpPr txBox="1"/>
          <p:nvPr/>
        </p:nvSpPr>
        <p:spPr>
          <a:xfrm>
            <a:off x="23683706" y="17100114"/>
            <a:ext cx="5317565" cy="2677656"/>
          </a:xfrm>
          <a:prstGeom prst="rect">
            <a:avLst/>
          </a:prstGeom>
          <a:noFill/>
        </p:spPr>
        <p:txBody>
          <a:bodyPr wrap="square">
            <a:spAutoFit/>
          </a:bodyPr>
          <a:lstStyle/>
          <a:p>
            <a:r>
              <a:rPr lang="pt-BR" sz="2400" b="1" dirty="0">
                <a:solidFill>
                  <a:srgbClr val="17375E"/>
                </a:solidFill>
                <a:latin typeface="+mj-lt"/>
                <a:ea typeface="Times New Roman" panose="02020603050405020304" pitchFamily="18" charset="0"/>
                <a:cs typeface="Arial" panose="020B0604020202020204" pitchFamily="34" charset="0"/>
              </a:rPr>
              <a:t>Alternative N6: </a:t>
            </a:r>
          </a:p>
          <a:p>
            <a:r>
              <a:rPr lang="en-US" sz="2400" dirty="0">
                <a:solidFill>
                  <a:srgbClr val="17375E"/>
                </a:solidFill>
                <a:latin typeface="+mj-lt"/>
                <a:ea typeface="Times New Roman" panose="02020603050405020304" pitchFamily="18" charset="0"/>
                <a:cs typeface="Arial" panose="020B0604020202020204" pitchFamily="34" charset="0"/>
              </a:rPr>
              <a:t>Modified Diamond</a:t>
            </a:r>
          </a:p>
          <a:p>
            <a:r>
              <a:rPr lang="en-CA" sz="2400" b="1" dirty="0">
                <a:solidFill>
                  <a:srgbClr val="FF0000"/>
                </a:solidFill>
                <a:latin typeface="+mj-lt"/>
                <a:ea typeface="Times New Roman" panose="02020603050405020304" pitchFamily="18" charset="0"/>
                <a:cs typeface="Arial" panose="020B0604020202020204" pitchFamily="34" charset="0"/>
              </a:rPr>
              <a:t>NOT CARRIED FORWARD</a:t>
            </a:r>
            <a:endParaRPr lang="en-US" sz="2400" b="1" dirty="0">
              <a:solidFill>
                <a:srgbClr val="FF0000"/>
              </a:solidFill>
              <a:latin typeface="+mj-lt"/>
              <a:ea typeface="Times New Roman" panose="02020603050405020304" pitchFamily="18" charset="0"/>
              <a:cs typeface="Arial" panose="020B0604020202020204" pitchFamily="34" charset="0"/>
            </a:endParaRPr>
          </a:p>
          <a:p>
            <a:pPr marL="182880" indent="-182880">
              <a:lnSpc>
                <a:spcPct val="95000"/>
              </a:lnSpc>
              <a:buSzPct val="75000"/>
              <a:buFont typeface="Wingdings" panose="05000000000000000000" pitchFamily="2" charset="2"/>
              <a:buChar char="Ø"/>
            </a:pPr>
            <a:r>
              <a:rPr lang="en-CA" sz="2300" dirty="0">
                <a:solidFill>
                  <a:srgbClr val="17375E"/>
                </a:solidFill>
                <a:latin typeface="+mj-lt"/>
                <a:cs typeface="Arial" panose="020B0604020202020204" pitchFamily="34" charset="0"/>
              </a:rPr>
              <a:t>Congested operations (2055).</a:t>
            </a:r>
          </a:p>
          <a:p>
            <a:pPr marL="182880" indent="-182880">
              <a:lnSpc>
                <a:spcPct val="95000"/>
              </a:lnSpc>
              <a:buSzPct val="75000"/>
              <a:buFont typeface="Wingdings" panose="05000000000000000000" pitchFamily="2" charset="2"/>
              <a:buChar char="Ø"/>
            </a:pPr>
            <a:r>
              <a:rPr lang="pt-BR" sz="2300" dirty="0">
                <a:solidFill>
                  <a:srgbClr val="17375E"/>
                </a:solidFill>
                <a:latin typeface="+mj-lt"/>
                <a:cs typeface="Arial" panose="020B0604020202020204" pitchFamily="34" charset="0"/>
              </a:rPr>
              <a:t>Maintains undesirable buttonhook configuration.</a:t>
            </a:r>
          </a:p>
          <a:p>
            <a:pPr marL="171446" indent="-171446">
              <a:buFont typeface="Wingdings" panose="05000000000000000000" pitchFamily="2" charset="2"/>
              <a:buChar char="Ø"/>
            </a:pPr>
            <a:endParaRPr lang="pt-BR" sz="2400" dirty="0">
              <a:solidFill>
                <a:srgbClr val="17375E"/>
              </a:solidFill>
              <a:latin typeface="+mj-lt"/>
              <a:ea typeface="Times New Roman" panose="02020603050405020304" pitchFamily="18" charset="0"/>
              <a:cs typeface="Arial" panose="020B0604020202020204" pitchFamily="34" charset="0"/>
            </a:endParaRPr>
          </a:p>
        </p:txBody>
      </p:sp>
      <p:sp>
        <p:nvSpPr>
          <p:cNvPr id="4" name="TextBox 3">
            <a:extLst>
              <a:ext uri="{FF2B5EF4-FFF2-40B4-BE49-F238E27FC236}">
                <a16:creationId xmlns:a16="http://schemas.microsoft.com/office/drawing/2014/main" id="{F6C51CF7-C6F3-8F73-B5EC-84E34F6387DC}"/>
              </a:ext>
            </a:extLst>
          </p:cNvPr>
          <p:cNvSpPr txBox="1"/>
          <p:nvPr/>
        </p:nvSpPr>
        <p:spPr>
          <a:xfrm>
            <a:off x="5925732" y="19860285"/>
            <a:ext cx="8018613" cy="1754326"/>
          </a:xfrm>
          <a:prstGeom prst="rect">
            <a:avLst/>
          </a:prstGeom>
          <a:noFill/>
        </p:spPr>
        <p:txBody>
          <a:bodyPr wrap="square">
            <a:spAutoFit/>
          </a:bodyPr>
          <a:lstStyle/>
          <a:p>
            <a:pPr>
              <a:spcAft>
                <a:spcPts val="600"/>
              </a:spcAft>
            </a:pPr>
            <a:r>
              <a:rPr lang="en-CA" sz="3600" b="1" kern="100" dirty="0">
                <a:solidFill>
                  <a:srgbClr val="FF0000"/>
                </a:solidFill>
                <a:effectLst/>
                <a:latin typeface="Calibri" panose="020F0502020204030204" pitchFamily="34" charset="0"/>
                <a:ea typeface="DengXian" panose="02010600030101010101" pitchFamily="2" charset="-122"/>
                <a:cs typeface="Times New Roman" panose="02020603050405020304" pitchFamily="18" charset="0"/>
                <a:hlinkClick r:id="rId14"/>
              </a:rPr>
              <a:t>Click Here </a:t>
            </a:r>
            <a:r>
              <a:rPr lang="en-CA" sz="3600" kern="100" dirty="0">
                <a:solidFill>
                  <a:srgbClr val="FF0000"/>
                </a:solidFill>
                <a:effectLst/>
                <a:latin typeface="Calibri" panose="020F0502020204030204" pitchFamily="34" charset="0"/>
                <a:ea typeface="DengXian" panose="02010600030101010101" pitchFamily="2" charset="-122"/>
                <a:cs typeface="Times New Roman" panose="02020603050405020304" pitchFamily="18" charset="0"/>
              </a:rPr>
              <a:t>to view a high-resolution version of the North Side Sydenham Road Interchange Improvements Alternatives.</a:t>
            </a:r>
          </a:p>
        </p:txBody>
      </p:sp>
      <p:sp>
        <p:nvSpPr>
          <p:cNvPr id="120" name="Slide Number Placeholder 7">
            <a:extLst>
              <a:ext uri="{FF2B5EF4-FFF2-40B4-BE49-F238E27FC236}">
                <a16:creationId xmlns:a16="http://schemas.microsoft.com/office/drawing/2014/main" id="{7D76FFAE-9634-41CF-49FB-BE4F8553A3DD}"/>
              </a:ext>
            </a:extLst>
          </p:cNvPr>
          <p:cNvSpPr txBox="1">
            <a:spLocks/>
          </p:cNvSpPr>
          <p:nvPr/>
        </p:nvSpPr>
        <p:spPr>
          <a:xfrm>
            <a:off x="14183783" y="20421600"/>
            <a:ext cx="893233" cy="1038578"/>
          </a:xfrm>
          <a:prstGeom prst="rect">
            <a:avLst/>
          </a:prstGeom>
        </p:spPr>
        <p:txBody>
          <a:bodyPr vert="horz" lIns="91440" tIns="45720" rIns="91440" bIns="45720" rtlCol="0" anchor="ctr"/>
          <a:lstStyle>
            <a:defPPr>
              <a:defRPr lang="en-US"/>
            </a:defPPr>
            <a:lvl1pPr marL="0" algn="r" defTabSz="3513095" rtl="0" eaLnBrk="1" latinLnBrk="0" hangingPunct="1">
              <a:defRPr sz="3556" kern="1200">
                <a:solidFill>
                  <a:schemeClr val="tx1">
                    <a:tint val="75000"/>
                  </a:schemeClr>
                </a:solidFill>
                <a:latin typeface="+mn-lt"/>
                <a:ea typeface="+mn-ea"/>
                <a:cs typeface="+mn-cs"/>
              </a:defRPr>
            </a:lvl1pPr>
            <a:lvl2pPr marL="1756548" algn="l" defTabSz="3513095" rtl="0" eaLnBrk="1" latinLnBrk="0" hangingPunct="1">
              <a:defRPr sz="6900" kern="1200">
                <a:solidFill>
                  <a:schemeClr val="tx1"/>
                </a:solidFill>
                <a:latin typeface="+mn-lt"/>
                <a:ea typeface="+mn-ea"/>
                <a:cs typeface="+mn-cs"/>
              </a:defRPr>
            </a:lvl2pPr>
            <a:lvl3pPr marL="3513095" algn="l" defTabSz="3513095" rtl="0" eaLnBrk="1" latinLnBrk="0" hangingPunct="1">
              <a:defRPr sz="6900" kern="1200">
                <a:solidFill>
                  <a:schemeClr val="tx1"/>
                </a:solidFill>
                <a:latin typeface="+mn-lt"/>
                <a:ea typeface="+mn-ea"/>
                <a:cs typeface="+mn-cs"/>
              </a:defRPr>
            </a:lvl3pPr>
            <a:lvl4pPr marL="5269644" algn="l" defTabSz="3513095" rtl="0" eaLnBrk="1" latinLnBrk="0" hangingPunct="1">
              <a:defRPr sz="6900" kern="1200">
                <a:solidFill>
                  <a:schemeClr val="tx1"/>
                </a:solidFill>
                <a:latin typeface="+mn-lt"/>
                <a:ea typeface="+mn-ea"/>
                <a:cs typeface="+mn-cs"/>
              </a:defRPr>
            </a:lvl4pPr>
            <a:lvl5pPr marL="7026192" algn="l" defTabSz="3513095" rtl="0" eaLnBrk="1" latinLnBrk="0" hangingPunct="1">
              <a:defRPr sz="6900" kern="1200">
                <a:solidFill>
                  <a:schemeClr val="tx1"/>
                </a:solidFill>
                <a:latin typeface="+mn-lt"/>
                <a:ea typeface="+mn-ea"/>
                <a:cs typeface="+mn-cs"/>
              </a:defRPr>
            </a:lvl5pPr>
            <a:lvl6pPr marL="8782740" algn="l" defTabSz="3513095" rtl="0" eaLnBrk="1" latinLnBrk="0" hangingPunct="1">
              <a:defRPr sz="6900" kern="1200">
                <a:solidFill>
                  <a:schemeClr val="tx1"/>
                </a:solidFill>
                <a:latin typeface="+mn-lt"/>
                <a:ea typeface="+mn-ea"/>
                <a:cs typeface="+mn-cs"/>
              </a:defRPr>
            </a:lvl6pPr>
            <a:lvl7pPr marL="10539287" algn="l" defTabSz="3513095" rtl="0" eaLnBrk="1" latinLnBrk="0" hangingPunct="1">
              <a:defRPr sz="6900" kern="1200">
                <a:solidFill>
                  <a:schemeClr val="tx1"/>
                </a:solidFill>
                <a:latin typeface="+mn-lt"/>
                <a:ea typeface="+mn-ea"/>
                <a:cs typeface="+mn-cs"/>
              </a:defRPr>
            </a:lvl7pPr>
            <a:lvl8pPr marL="12295836" algn="l" defTabSz="3513095" rtl="0" eaLnBrk="1" latinLnBrk="0" hangingPunct="1">
              <a:defRPr sz="6900" kern="1200">
                <a:solidFill>
                  <a:schemeClr val="tx1"/>
                </a:solidFill>
                <a:latin typeface="+mn-lt"/>
                <a:ea typeface="+mn-ea"/>
                <a:cs typeface="+mn-cs"/>
              </a:defRPr>
            </a:lvl8pPr>
            <a:lvl9pPr marL="14052384" algn="l" defTabSz="3513095" rtl="0" eaLnBrk="1" latinLnBrk="0" hangingPunct="1">
              <a:defRPr sz="6900" kern="1200">
                <a:solidFill>
                  <a:schemeClr val="tx1"/>
                </a:solidFill>
                <a:latin typeface="+mn-lt"/>
                <a:ea typeface="+mn-ea"/>
                <a:cs typeface="+mn-cs"/>
              </a:defRPr>
            </a:lvl9pPr>
          </a:lstStyle>
          <a:p>
            <a:pPr algn="ctr"/>
            <a:fld id="{1D0EB0AF-BBE9-46F9-BCF7-8F99A5DFC373}" type="slidenum">
              <a:rPr lang="en-US"/>
              <a:pPr algn="ctr"/>
              <a:t>16</a:t>
            </a:fld>
            <a:endParaRPr lang="en-US" dirty="0"/>
          </a:p>
        </p:txBody>
      </p:sp>
    </p:spTree>
    <p:extLst>
      <p:ext uri="{BB962C8B-B14F-4D97-AF65-F5344CB8AC3E}">
        <p14:creationId xmlns:p14="http://schemas.microsoft.com/office/powerpoint/2010/main" val="41791687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E5B5FE-48AE-1E87-BD2F-922A357B28F9}"/>
              </a:ext>
            </a:extLst>
          </p:cNvPr>
          <p:cNvSpPr>
            <a:spLocks noGrp="1"/>
          </p:cNvSpPr>
          <p:nvPr>
            <p:ph type="title" idx="4294967295"/>
          </p:nvPr>
        </p:nvSpPr>
        <p:spPr>
          <a:xfrm>
            <a:off x="0" y="5227509"/>
            <a:ext cx="29260800" cy="1466832"/>
          </a:xfrm>
          <a:prstGeom prst="rect">
            <a:avLst/>
          </a:prstGeom>
        </p:spPr>
        <p:txBody>
          <a:bodyPr/>
          <a:lstStyle/>
          <a:p>
            <a:pPr rtl="0" eaLnBrk="1" latinLnBrk="0" hangingPunct="1"/>
            <a:r>
              <a:rPr lang="en-CA" sz="8000" b="1" kern="1200" dirty="0">
                <a:solidFill>
                  <a:srgbClr val="002060"/>
                </a:solidFill>
                <a:effectLst/>
                <a:latin typeface="Calibri" panose="020F0502020204030204" pitchFamily="34" charset="0"/>
                <a:ea typeface="+mn-ea"/>
                <a:cs typeface="+mn-cs"/>
              </a:rPr>
              <a:t>Summary of Long List Alternatives   </a:t>
            </a:r>
            <a:endParaRPr lang="en-CA" dirty="0">
              <a:effectLst/>
            </a:endParaRPr>
          </a:p>
        </p:txBody>
      </p:sp>
      <p:sp>
        <p:nvSpPr>
          <p:cNvPr id="48" name="TextBox 47">
            <a:extLst>
              <a:ext uri="{FF2B5EF4-FFF2-40B4-BE49-F238E27FC236}">
                <a16:creationId xmlns:a16="http://schemas.microsoft.com/office/drawing/2014/main" id="{82F5A9A8-B477-0B77-30EF-5D0FB150B0DA}"/>
              </a:ext>
            </a:extLst>
          </p:cNvPr>
          <p:cNvSpPr txBox="1"/>
          <p:nvPr/>
        </p:nvSpPr>
        <p:spPr>
          <a:xfrm>
            <a:off x="133912" y="7276241"/>
            <a:ext cx="26472177" cy="769441"/>
          </a:xfrm>
          <a:prstGeom prst="rect">
            <a:avLst/>
          </a:prstGeom>
          <a:noFill/>
        </p:spPr>
        <p:txBody>
          <a:bodyPr wrap="square" rtlCol="0">
            <a:spAutoFit/>
          </a:bodyPr>
          <a:lstStyle/>
          <a:p>
            <a:pPr>
              <a:defRPr/>
            </a:pPr>
            <a:r>
              <a:rPr lang="en-CA" sz="4400" b="1" u="sng" dirty="0">
                <a:solidFill>
                  <a:srgbClr val="17375E"/>
                </a:solidFill>
                <a:latin typeface="+mj-lt"/>
                <a:ea typeface="+mj-ea"/>
                <a:cs typeface="+mj-cs"/>
              </a:rPr>
              <a:t>Sydenham Road Interchange Improvements – North Side (</a:t>
            </a:r>
            <a:r>
              <a:rPr lang="en-CA" sz="4400" b="1" u="sng" dirty="0">
                <a:solidFill>
                  <a:srgbClr val="00B050"/>
                </a:solidFill>
                <a:latin typeface="+mj-lt"/>
                <a:ea typeface="+mj-ea"/>
                <a:cs typeface="+mj-cs"/>
              </a:rPr>
              <a:t>Carried Forward to Short List Evaluation</a:t>
            </a:r>
            <a:r>
              <a:rPr lang="en-CA" sz="4400" b="1" u="sng" dirty="0">
                <a:solidFill>
                  <a:srgbClr val="17375E"/>
                </a:solidFill>
                <a:latin typeface="+mj-lt"/>
                <a:ea typeface="+mj-ea"/>
                <a:cs typeface="+mj-cs"/>
              </a:rPr>
              <a:t>)</a:t>
            </a:r>
          </a:p>
        </p:txBody>
      </p:sp>
      <p:pic>
        <p:nvPicPr>
          <p:cNvPr id="11" name="Picture 10">
            <a:extLst>
              <a:ext uri="{FF2B5EF4-FFF2-40B4-BE49-F238E27FC236}">
                <a16:creationId xmlns:a16="http://schemas.microsoft.com/office/drawing/2014/main" id="{9202E6D1-E798-F6F6-65C6-290D94ECA63E}"/>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7699" y="8718718"/>
            <a:ext cx="9585894" cy="6202638"/>
          </a:xfrm>
          <a:prstGeom prst="rect">
            <a:avLst/>
          </a:prstGeom>
        </p:spPr>
      </p:pic>
      <p:sp>
        <p:nvSpPr>
          <p:cNvPr id="24" name="TextBox 23">
            <a:extLst>
              <a:ext uri="{FF2B5EF4-FFF2-40B4-BE49-F238E27FC236}">
                <a16:creationId xmlns:a16="http://schemas.microsoft.com/office/drawing/2014/main" id="{C6235C2D-8996-840B-FC3F-FE169ED39DF5}"/>
              </a:ext>
            </a:extLst>
          </p:cNvPr>
          <p:cNvSpPr txBox="1"/>
          <p:nvPr/>
        </p:nvSpPr>
        <p:spPr>
          <a:xfrm>
            <a:off x="1934375" y="14982176"/>
            <a:ext cx="6012543" cy="1477328"/>
          </a:xfrm>
          <a:prstGeom prst="rect">
            <a:avLst/>
          </a:prstGeom>
          <a:noFill/>
        </p:spPr>
        <p:txBody>
          <a:bodyPr wrap="none" rtlCol="0">
            <a:spAutoFit/>
          </a:bodyPr>
          <a:lstStyle/>
          <a:p>
            <a:pPr algn="ctr"/>
            <a:r>
              <a:rPr lang="pt-BR" sz="5000" b="1" dirty="0">
                <a:solidFill>
                  <a:srgbClr val="17375E"/>
                </a:solidFill>
                <a:latin typeface="+mj-lt"/>
                <a:ea typeface="Times New Roman" panose="02020603050405020304" pitchFamily="18" charset="0"/>
                <a:cs typeface="Arial" panose="020B0604020202020204" pitchFamily="34" charset="0"/>
              </a:rPr>
              <a:t>Alternative N2 </a:t>
            </a:r>
            <a:br>
              <a:rPr lang="pt-BR" sz="4000" b="1" dirty="0">
                <a:solidFill>
                  <a:srgbClr val="17375E"/>
                </a:solidFill>
                <a:latin typeface="+mj-lt"/>
                <a:ea typeface="Times New Roman" panose="02020603050405020304" pitchFamily="18" charset="0"/>
                <a:cs typeface="Arial" panose="020B0604020202020204" pitchFamily="34" charset="0"/>
              </a:rPr>
            </a:br>
            <a:r>
              <a:rPr lang="pt-BR" sz="4000" b="1" dirty="0">
                <a:solidFill>
                  <a:srgbClr val="17375E"/>
                </a:solidFill>
                <a:latin typeface="+mj-lt"/>
                <a:ea typeface="Times New Roman" panose="02020603050405020304" pitchFamily="18" charset="0"/>
                <a:cs typeface="Arial" panose="020B0604020202020204" pitchFamily="34" charset="0"/>
              </a:rPr>
              <a:t>Parclo A2 with Roundabout</a:t>
            </a:r>
            <a:endParaRPr lang="en-CA" sz="4000" dirty="0"/>
          </a:p>
        </p:txBody>
      </p:sp>
      <p:pic>
        <p:nvPicPr>
          <p:cNvPr id="14" name="Picture 13">
            <a:extLst>
              <a:ext uri="{FF2B5EF4-FFF2-40B4-BE49-F238E27FC236}">
                <a16:creationId xmlns:a16="http://schemas.microsoft.com/office/drawing/2014/main" id="{7968E67B-3D82-7044-0C8B-BDA703624B5E}"/>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37453" y="8718718"/>
            <a:ext cx="9585894" cy="6202638"/>
          </a:xfrm>
          <a:prstGeom prst="rect">
            <a:avLst/>
          </a:prstGeom>
        </p:spPr>
      </p:pic>
      <p:sp>
        <p:nvSpPr>
          <p:cNvPr id="33" name="TextBox 32">
            <a:extLst>
              <a:ext uri="{FF2B5EF4-FFF2-40B4-BE49-F238E27FC236}">
                <a16:creationId xmlns:a16="http://schemas.microsoft.com/office/drawing/2014/main" id="{01ACC5EC-761B-4514-1960-290F5E43A09B}"/>
              </a:ext>
            </a:extLst>
          </p:cNvPr>
          <p:cNvSpPr txBox="1"/>
          <p:nvPr/>
        </p:nvSpPr>
        <p:spPr>
          <a:xfrm>
            <a:off x="11432826" y="14982176"/>
            <a:ext cx="6395149" cy="1477328"/>
          </a:xfrm>
          <a:prstGeom prst="rect">
            <a:avLst/>
          </a:prstGeom>
          <a:noFill/>
        </p:spPr>
        <p:txBody>
          <a:bodyPr wrap="none" rtlCol="0">
            <a:spAutoFit/>
          </a:bodyPr>
          <a:lstStyle/>
          <a:p>
            <a:pPr algn="ctr"/>
            <a:r>
              <a:rPr lang="pt-BR" sz="5000" b="1" dirty="0">
                <a:solidFill>
                  <a:srgbClr val="17375E"/>
                </a:solidFill>
                <a:latin typeface="+mj-lt"/>
                <a:ea typeface="Times New Roman" panose="02020603050405020304" pitchFamily="18" charset="0"/>
                <a:cs typeface="Arial" panose="020B0604020202020204" pitchFamily="34" charset="0"/>
              </a:rPr>
              <a:t>Alternative N3A </a:t>
            </a:r>
            <a:br>
              <a:rPr lang="pt-BR" sz="4000" b="1" dirty="0">
                <a:solidFill>
                  <a:srgbClr val="17375E"/>
                </a:solidFill>
                <a:latin typeface="+mj-lt"/>
                <a:ea typeface="Times New Roman" panose="02020603050405020304" pitchFamily="18" charset="0"/>
                <a:cs typeface="Arial" panose="020B0604020202020204" pitchFamily="34" charset="0"/>
              </a:rPr>
            </a:br>
            <a:r>
              <a:rPr lang="pt-BR" sz="4000" b="1" dirty="0">
                <a:solidFill>
                  <a:srgbClr val="17375E"/>
                </a:solidFill>
                <a:latin typeface="+mj-lt"/>
                <a:ea typeface="Times New Roman" panose="02020603050405020304" pitchFamily="18" charset="0"/>
                <a:cs typeface="Arial" panose="020B0604020202020204" pitchFamily="34" charset="0"/>
              </a:rPr>
              <a:t>Parclo A4 with McIvor Closed</a:t>
            </a:r>
            <a:endParaRPr lang="en-CA" sz="4000" dirty="0"/>
          </a:p>
        </p:txBody>
      </p:sp>
      <p:pic>
        <p:nvPicPr>
          <p:cNvPr id="18" name="Picture 17">
            <a:extLst>
              <a:ext uri="{FF2B5EF4-FFF2-40B4-BE49-F238E27FC236}">
                <a16:creationId xmlns:a16="http://schemas.microsoft.com/office/drawing/2014/main" id="{4FD9A307-B256-664F-3978-B4EAF1F3CF8A}"/>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503761" y="8718718"/>
            <a:ext cx="9585894" cy="6202638"/>
          </a:xfrm>
          <a:prstGeom prst="rect">
            <a:avLst/>
          </a:prstGeom>
        </p:spPr>
      </p:pic>
      <p:sp>
        <p:nvSpPr>
          <p:cNvPr id="30" name="TextBox 29">
            <a:extLst>
              <a:ext uri="{FF2B5EF4-FFF2-40B4-BE49-F238E27FC236}">
                <a16:creationId xmlns:a16="http://schemas.microsoft.com/office/drawing/2014/main" id="{A6B4CF5B-54A2-6253-B4AA-820958FBF1DE}"/>
              </a:ext>
            </a:extLst>
          </p:cNvPr>
          <p:cNvSpPr txBox="1"/>
          <p:nvPr/>
        </p:nvSpPr>
        <p:spPr>
          <a:xfrm>
            <a:off x="21227375" y="14982176"/>
            <a:ext cx="6138667" cy="1477328"/>
          </a:xfrm>
          <a:prstGeom prst="rect">
            <a:avLst/>
          </a:prstGeom>
          <a:noFill/>
        </p:spPr>
        <p:txBody>
          <a:bodyPr wrap="none" rtlCol="0">
            <a:spAutoFit/>
          </a:bodyPr>
          <a:lstStyle/>
          <a:p>
            <a:pPr algn="ctr"/>
            <a:r>
              <a:rPr lang="pt-BR" sz="5000" b="1" dirty="0">
                <a:solidFill>
                  <a:srgbClr val="17375E"/>
                </a:solidFill>
                <a:latin typeface="+mj-lt"/>
                <a:ea typeface="Times New Roman" panose="02020603050405020304" pitchFamily="18" charset="0"/>
                <a:cs typeface="Arial" panose="020B0604020202020204" pitchFamily="34" charset="0"/>
              </a:rPr>
              <a:t>Alternative N3B </a:t>
            </a:r>
            <a:br>
              <a:rPr lang="pt-BR" sz="4000" b="1" dirty="0">
                <a:solidFill>
                  <a:srgbClr val="17375E"/>
                </a:solidFill>
                <a:latin typeface="+mj-lt"/>
                <a:ea typeface="Times New Roman" panose="02020603050405020304" pitchFamily="18" charset="0"/>
                <a:cs typeface="Arial" panose="020B0604020202020204" pitchFamily="34" charset="0"/>
              </a:rPr>
            </a:br>
            <a:r>
              <a:rPr lang="pt-BR" sz="4000" b="1" dirty="0">
                <a:solidFill>
                  <a:srgbClr val="17375E"/>
                </a:solidFill>
                <a:latin typeface="+mj-lt"/>
                <a:ea typeface="Times New Roman" panose="02020603050405020304" pitchFamily="18" charset="0"/>
                <a:cs typeface="Arial" panose="020B0604020202020204" pitchFamily="34" charset="0"/>
              </a:rPr>
              <a:t>Parclo A4 with McIvor Open</a:t>
            </a:r>
            <a:endParaRPr lang="en-CA" sz="4000" dirty="0"/>
          </a:p>
        </p:txBody>
      </p:sp>
      <p:sp>
        <p:nvSpPr>
          <p:cNvPr id="3" name="TextBox 2">
            <a:extLst>
              <a:ext uri="{FF2B5EF4-FFF2-40B4-BE49-F238E27FC236}">
                <a16:creationId xmlns:a16="http://schemas.microsoft.com/office/drawing/2014/main" id="{25987695-7F63-0B9E-B93E-84F6E54D59D6}"/>
              </a:ext>
            </a:extLst>
          </p:cNvPr>
          <p:cNvSpPr txBox="1"/>
          <p:nvPr/>
        </p:nvSpPr>
        <p:spPr>
          <a:xfrm>
            <a:off x="8252065" y="17929990"/>
            <a:ext cx="13649901" cy="1380378"/>
          </a:xfrm>
          <a:prstGeom prst="rect">
            <a:avLst/>
          </a:prstGeom>
          <a:noFill/>
        </p:spPr>
        <p:txBody>
          <a:bodyPr wrap="square">
            <a:spAutoFit/>
          </a:bodyPr>
          <a:lstStyle/>
          <a:p>
            <a:pPr>
              <a:lnSpc>
                <a:spcPct val="107000"/>
              </a:lnSpc>
              <a:spcAft>
                <a:spcPts val="800"/>
              </a:spcAft>
            </a:pPr>
            <a:r>
              <a:rPr lang="en-CA" sz="4000" b="1" kern="100" dirty="0">
                <a:solidFill>
                  <a:srgbClr val="FF0000"/>
                </a:solidFill>
                <a:effectLst/>
                <a:latin typeface="Calibri" panose="020F0502020204030204" pitchFamily="34" charset="0"/>
                <a:ea typeface="DengXian" panose="02010600030101010101" pitchFamily="2" charset="-122"/>
                <a:cs typeface="Times New Roman" panose="02020603050405020304" pitchFamily="18" charset="0"/>
                <a:hlinkClick r:id="rId6"/>
              </a:rPr>
              <a:t>Click Here </a:t>
            </a:r>
            <a:r>
              <a:rPr lang="en-CA" sz="4000" kern="100" dirty="0">
                <a:solidFill>
                  <a:srgbClr val="FF0000"/>
                </a:solidFill>
                <a:effectLst/>
                <a:latin typeface="Calibri" panose="020F0502020204030204" pitchFamily="34" charset="0"/>
                <a:ea typeface="DengXian" panose="02010600030101010101" pitchFamily="2" charset="-122"/>
                <a:cs typeface="Times New Roman" panose="02020603050405020304" pitchFamily="18" charset="0"/>
              </a:rPr>
              <a:t>to view a high-resolution version of the North Side Sydenham Road Interchange Improvements Alternatives.</a:t>
            </a:r>
          </a:p>
        </p:txBody>
      </p:sp>
      <p:sp>
        <p:nvSpPr>
          <p:cNvPr id="35" name="Slide Number Placeholder 7">
            <a:extLst>
              <a:ext uri="{FF2B5EF4-FFF2-40B4-BE49-F238E27FC236}">
                <a16:creationId xmlns:a16="http://schemas.microsoft.com/office/drawing/2014/main" id="{59B3C386-FD57-28AD-E97F-A12B49F761B6}"/>
              </a:ext>
            </a:extLst>
          </p:cNvPr>
          <p:cNvSpPr txBox="1">
            <a:spLocks/>
          </p:cNvSpPr>
          <p:nvPr/>
        </p:nvSpPr>
        <p:spPr>
          <a:xfrm>
            <a:off x="14183783" y="20421600"/>
            <a:ext cx="893233" cy="1038578"/>
          </a:xfrm>
          <a:prstGeom prst="rect">
            <a:avLst/>
          </a:prstGeom>
        </p:spPr>
        <p:txBody>
          <a:bodyPr vert="horz" lIns="91440" tIns="45720" rIns="91440" bIns="45720" rtlCol="0" anchor="ctr"/>
          <a:lstStyle>
            <a:defPPr>
              <a:defRPr lang="en-US"/>
            </a:defPPr>
            <a:lvl1pPr marL="0" algn="r" defTabSz="3513095" rtl="0" eaLnBrk="1" latinLnBrk="0" hangingPunct="1">
              <a:defRPr sz="3556" kern="1200">
                <a:solidFill>
                  <a:schemeClr val="tx1">
                    <a:tint val="75000"/>
                  </a:schemeClr>
                </a:solidFill>
                <a:latin typeface="+mn-lt"/>
                <a:ea typeface="+mn-ea"/>
                <a:cs typeface="+mn-cs"/>
              </a:defRPr>
            </a:lvl1pPr>
            <a:lvl2pPr marL="1756548" algn="l" defTabSz="3513095" rtl="0" eaLnBrk="1" latinLnBrk="0" hangingPunct="1">
              <a:defRPr sz="6900" kern="1200">
                <a:solidFill>
                  <a:schemeClr val="tx1"/>
                </a:solidFill>
                <a:latin typeface="+mn-lt"/>
                <a:ea typeface="+mn-ea"/>
                <a:cs typeface="+mn-cs"/>
              </a:defRPr>
            </a:lvl2pPr>
            <a:lvl3pPr marL="3513095" algn="l" defTabSz="3513095" rtl="0" eaLnBrk="1" latinLnBrk="0" hangingPunct="1">
              <a:defRPr sz="6900" kern="1200">
                <a:solidFill>
                  <a:schemeClr val="tx1"/>
                </a:solidFill>
                <a:latin typeface="+mn-lt"/>
                <a:ea typeface="+mn-ea"/>
                <a:cs typeface="+mn-cs"/>
              </a:defRPr>
            </a:lvl3pPr>
            <a:lvl4pPr marL="5269644" algn="l" defTabSz="3513095" rtl="0" eaLnBrk="1" latinLnBrk="0" hangingPunct="1">
              <a:defRPr sz="6900" kern="1200">
                <a:solidFill>
                  <a:schemeClr val="tx1"/>
                </a:solidFill>
                <a:latin typeface="+mn-lt"/>
                <a:ea typeface="+mn-ea"/>
                <a:cs typeface="+mn-cs"/>
              </a:defRPr>
            </a:lvl4pPr>
            <a:lvl5pPr marL="7026192" algn="l" defTabSz="3513095" rtl="0" eaLnBrk="1" latinLnBrk="0" hangingPunct="1">
              <a:defRPr sz="6900" kern="1200">
                <a:solidFill>
                  <a:schemeClr val="tx1"/>
                </a:solidFill>
                <a:latin typeface="+mn-lt"/>
                <a:ea typeface="+mn-ea"/>
                <a:cs typeface="+mn-cs"/>
              </a:defRPr>
            </a:lvl5pPr>
            <a:lvl6pPr marL="8782740" algn="l" defTabSz="3513095" rtl="0" eaLnBrk="1" latinLnBrk="0" hangingPunct="1">
              <a:defRPr sz="6900" kern="1200">
                <a:solidFill>
                  <a:schemeClr val="tx1"/>
                </a:solidFill>
                <a:latin typeface="+mn-lt"/>
                <a:ea typeface="+mn-ea"/>
                <a:cs typeface="+mn-cs"/>
              </a:defRPr>
            </a:lvl6pPr>
            <a:lvl7pPr marL="10539287" algn="l" defTabSz="3513095" rtl="0" eaLnBrk="1" latinLnBrk="0" hangingPunct="1">
              <a:defRPr sz="6900" kern="1200">
                <a:solidFill>
                  <a:schemeClr val="tx1"/>
                </a:solidFill>
                <a:latin typeface="+mn-lt"/>
                <a:ea typeface="+mn-ea"/>
                <a:cs typeface="+mn-cs"/>
              </a:defRPr>
            </a:lvl7pPr>
            <a:lvl8pPr marL="12295836" algn="l" defTabSz="3513095" rtl="0" eaLnBrk="1" latinLnBrk="0" hangingPunct="1">
              <a:defRPr sz="6900" kern="1200">
                <a:solidFill>
                  <a:schemeClr val="tx1"/>
                </a:solidFill>
                <a:latin typeface="+mn-lt"/>
                <a:ea typeface="+mn-ea"/>
                <a:cs typeface="+mn-cs"/>
              </a:defRPr>
            </a:lvl8pPr>
            <a:lvl9pPr marL="14052384" algn="l" defTabSz="3513095" rtl="0" eaLnBrk="1" latinLnBrk="0" hangingPunct="1">
              <a:defRPr sz="6900" kern="1200">
                <a:solidFill>
                  <a:schemeClr val="tx1"/>
                </a:solidFill>
                <a:latin typeface="+mn-lt"/>
                <a:ea typeface="+mn-ea"/>
                <a:cs typeface="+mn-cs"/>
              </a:defRPr>
            </a:lvl9pPr>
          </a:lstStyle>
          <a:p>
            <a:pPr algn="ctr"/>
            <a:fld id="{1D0EB0AF-BBE9-46F9-BCF7-8F99A5DFC373}" type="slidenum">
              <a:rPr lang="en-US"/>
              <a:pPr algn="ctr"/>
              <a:t>17</a:t>
            </a:fld>
            <a:endParaRPr lang="en-US" dirty="0"/>
          </a:p>
        </p:txBody>
      </p:sp>
    </p:spTree>
    <p:extLst>
      <p:ext uri="{BB962C8B-B14F-4D97-AF65-F5344CB8AC3E}">
        <p14:creationId xmlns:p14="http://schemas.microsoft.com/office/powerpoint/2010/main" val="31650563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73E3788-8AF8-7A72-5614-BCE77AAC7EF4}"/>
              </a:ext>
            </a:extLst>
          </p:cNvPr>
          <p:cNvSpPr>
            <a:spLocks noGrp="1"/>
          </p:cNvSpPr>
          <p:nvPr>
            <p:ph type="title" idx="4294967295"/>
          </p:nvPr>
        </p:nvSpPr>
        <p:spPr>
          <a:xfrm>
            <a:off x="0" y="4547939"/>
            <a:ext cx="29260800" cy="1206751"/>
          </a:xfrm>
          <a:prstGeom prst="rect">
            <a:avLst/>
          </a:prstGeom>
        </p:spPr>
        <p:txBody>
          <a:bodyPr/>
          <a:lstStyle/>
          <a:p>
            <a:pPr rtl="0" eaLnBrk="1" latinLnBrk="0" hangingPunct="1"/>
            <a:r>
              <a:rPr lang="en-CA" sz="8000" b="1" kern="1200" dirty="0">
                <a:solidFill>
                  <a:srgbClr val="002060"/>
                </a:solidFill>
                <a:effectLst/>
                <a:latin typeface="Calibri" panose="020F0502020204030204" pitchFamily="34" charset="0"/>
                <a:ea typeface="+mn-ea"/>
                <a:cs typeface="+mn-cs"/>
              </a:rPr>
              <a:t>Summary of Long List Alternatives    </a:t>
            </a:r>
            <a:endParaRPr lang="en-CA" dirty="0"/>
          </a:p>
        </p:txBody>
      </p:sp>
      <p:pic>
        <p:nvPicPr>
          <p:cNvPr id="108" name="Picture 107">
            <a:extLst>
              <a:ext uri="{FF2B5EF4-FFF2-40B4-BE49-F238E27FC236}">
                <a16:creationId xmlns:a16="http://schemas.microsoft.com/office/drawing/2014/main" id="{5BA0AB5A-1C81-8B53-B313-5DDF7F93B25F}"/>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467002" y="4962646"/>
            <a:ext cx="3574598" cy="1329375"/>
          </a:xfrm>
          <a:prstGeom prst="rect">
            <a:avLst/>
          </a:prstGeom>
          <a:ln>
            <a:solidFill>
              <a:srgbClr val="002060"/>
            </a:solidFill>
          </a:ln>
        </p:spPr>
      </p:pic>
      <p:sp>
        <p:nvSpPr>
          <p:cNvPr id="48" name="TextBox 47">
            <a:extLst>
              <a:ext uri="{FF2B5EF4-FFF2-40B4-BE49-F238E27FC236}">
                <a16:creationId xmlns:a16="http://schemas.microsoft.com/office/drawing/2014/main" id="{82F5A9A8-B477-0B77-30EF-5D0FB150B0DA}"/>
              </a:ext>
            </a:extLst>
          </p:cNvPr>
          <p:cNvSpPr txBox="1"/>
          <p:nvPr/>
        </p:nvSpPr>
        <p:spPr>
          <a:xfrm>
            <a:off x="133913" y="5732209"/>
            <a:ext cx="16507392" cy="769441"/>
          </a:xfrm>
          <a:prstGeom prst="rect">
            <a:avLst/>
          </a:prstGeom>
          <a:noFill/>
        </p:spPr>
        <p:txBody>
          <a:bodyPr wrap="square" rtlCol="0">
            <a:spAutoFit/>
          </a:bodyPr>
          <a:lstStyle/>
          <a:p>
            <a:pPr>
              <a:defRPr/>
            </a:pPr>
            <a:r>
              <a:rPr lang="en-CA" sz="4400" b="1" u="sng" dirty="0">
                <a:solidFill>
                  <a:srgbClr val="17375E"/>
                </a:solidFill>
                <a:latin typeface="+mj-lt"/>
                <a:ea typeface="+mj-ea"/>
                <a:cs typeface="+mj-cs"/>
              </a:rPr>
              <a:t>Sydenham Road Interchange Improvements – South Side</a:t>
            </a:r>
          </a:p>
        </p:txBody>
      </p:sp>
      <p:pic>
        <p:nvPicPr>
          <p:cNvPr id="7" name="Picture 6">
            <a:extLst>
              <a:ext uri="{FF2B5EF4-FFF2-40B4-BE49-F238E27FC236}">
                <a16:creationId xmlns:a16="http://schemas.microsoft.com/office/drawing/2014/main" id="{30E16CBB-F627-7F9A-2B36-93CCD692D614}"/>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89899" y="6519624"/>
            <a:ext cx="28880999" cy="4128929"/>
          </a:xfrm>
          <a:prstGeom prst="rect">
            <a:avLst/>
          </a:prstGeom>
        </p:spPr>
      </p:pic>
      <p:sp>
        <p:nvSpPr>
          <p:cNvPr id="4" name="TextBox 3">
            <a:extLst>
              <a:ext uri="{FF2B5EF4-FFF2-40B4-BE49-F238E27FC236}">
                <a16:creationId xmlns:a16="http://schemas.microsoft.com/office/drawing/2014/main" id="{083CE722-E455-8321-CE5F-B09A452FC422}"/>
              </a:ext>
            </a:extLst>
          </p:cNvPr>
          <p:cNvSpPr txBox="1"/>
          <p:nvPr/>
        </p:nvSpPr>
        <p:spPr>
          <a:xfrm>
            <a:off x="184241" y="10558394"/>
            <a:ext cx="5484229" cy="2209066"/>
          </a:xfrm>
          <a:prstGeom prst="rect">
            <a:avLst/>
          </a:prstGeom>
          <a:noFill/>
        </p:spPr>
        <p:txBody>
          <a:bodyPr wrap="square">
            <a:spAutoFit/>
          </a:bodyPr>
          <a:lstStyle/>
          <a:p>
            <a:r>
              <a:rPr lang="pt-BR" sz="2400" b="1" dirty="0">
                <a:solidFill>
                  <a:srgbClr val="17375E"/>
                </a:solidFill>
                <a:latin typeface="+mj-lt"/>
                <a:ea typeface="Times New Roman" panose="02020603050405020304" pitchFamily="18" charset="0"/>
                <a:cs typeface="Arial" panose="020B0604020202020204" pitchFamily="34" charset="0"/>
              </a:rPr>
              <a:t>Alternative </a:t>
            </a:r>
            <a:r>
              <a:rPr lang="en-US" sz="2400" b="1" dirty="0">
                <a:solidFill>
                  <a:srgbClr val="17375E"/>
                </a:solidFill>
                <a:latin typeface="+mj-lt"/>
                <a:ea typeface="Times New Roman" panose="02020603050405020304" pitchFamily="18" charset="0"/>
                <a:cs typeface="Arial" panose="020B0604020202020204" pitchFamily="34" charset="0"/>
              </a:rPr>
              <a:t>S1: </a:t>
            </a:r>
          </a:p>
          <a:p>
            <a:r>
              <a:rPr lang="en-US" sz="2400" dirty="0">
                <a:solidFill>
                  <a:srgbClr val="17375E"/>
                </a:solidFill>
                <a:latin typeface="+mj-lt"/>
                <a:ea typeface="Times New Roman" panose="02020603050405020304" pitchFamily="18" charset="0"/>
                <a:cs typeface="Arial" panose="020B0604020202020204" pitchFamily="34" charset="0"/>
              </a:rPr>
              <a:t>Parclo A2 (R = 55 m / 90 m)</a:t>
            </a:r>
          </a:p>
          <a:p>
            <a:r>
              <a:rPr lang="en-CA" sz="2400" b="1" dirty="0">
                <a:solidFill>
                  <a:srgbClr val="FF0000"/>
                </a:solidFill>
                <a:latin typeface="+mj-lt"/>
                <a:ea typeface="Times New Roman" panose="02020603050405020304" pitchFamily="18" charset="0"/>
                <a:cs typeface="Arial" panose="020B0604020202020204" pitchFamily="34" charset="0"/>
              </a:rPr>
              <a:t>NOT CARRIED FORWARD</a:t>
            </a:r>
          </a:p>
          <a:p>
            <a:pPr marL="182880" indent="-182880">
              <a:lnSpc>
                <a:spcPct val="95000"/>
              </a:lnSpc>
              <a:buSzPct val="75000"/>
              <a:buFont typeface="Wingdings" panose="05000000000000000000" pitchFamily="2" charset="2"/>
              <a:buChar char="Ø"/>
            </a:pPr>
            <a:r>
              <a:rPr lang="en-CA" sz="2300" dirty="0">
                <a:solidFill>
                  <a:srgbClr val="17375E"/>
                </a:solidFill>
                <a:latin typeface="+mj-lt"/>
                <a:cs typeface="Arial" panose="020B0604020202020204" pitchFamily="34" charset="0"/>
              </a:rPr>
              <a:t>Congested operations (2055).</a:t>
            </a:r>
          </a:p>
          <a:p>
            <a:pPr marL="182880" indent="-182880">
              <a:lnSpc>
                <a:spcPct val="95000"/>
              </a:lnSpc>
              <a:buSzPct val="75000"/>
              <a:buFont typeface="Wingdings" panose="05000000000000000000" pitchFamily="2" charset="2"/>
              <a:buChar char="Ø"/>
            </a:pPr>
            <a:r>
              <a:rPr lang="en-CA" sz="2300" dirty="0">
                <a:solidFill>
                  <a:srgbClr val="17375E"/>
                </a:solidFill>
                <a:latin typeface="+mj-lt"/>
                <a:cs typeface="Arial" panose="020B0604020202020204" pitchFamily="34" charset="0"/>
              </a:rPr>
              <a:t>Maintains existing undesirable access condition for entrances.</a:t>
            </a:r>
            <a:endParaRPr lang="pt-BR" sz="2400" dirty="0">
              <a:solidFill>
                <a:srgbClr val="17375E"/>
              </a:solidFill>
              <a:latin typeface="+mj-lt"/>
              <a:ea typeface="Times New Roman" panose="02020603050405020304" pitchFamily="18" charset="0"/>
              <a:cs typeface="Arial" panose="020B0604020202020204" pitchFamily="34" charset="0"/>
            </a:endParaRPr>
          </a:p>
        </p:txBody>
      </p:sp>
      <p:sp>
        <p:nvSpPr>
          <p:cNvPr id="5" name="TextBox 4">
            <a:extLst>
              <a:ext uri="{FF2B5EF4-FFF2-40B4-BE49-F238E27FC236}">
                <a16:creationId xmlns:a16="http://schemas.microsoft.com/office/drawing/2014/main" id="{EB15FEFF-A5F0-BCB4-0630-A18EA3BD7EAC}"/>
              </a:ext>
            </a:extLst>
          </p:cNvPr>
          <p:cNvSpPr txBox="1"/>
          <p:nvPr/>
        </p:nvSpPr>
        <p:spPr>
          <a:xfrm>
            <a:off x="5960241" y="10558394"/>
            <a:ext cx="5346964" cy="2910797"/>
          </a:xfrm>
          <a:prstGeom prst="rect">
            <a:avLst/>
          </a:prstGeom>
          <a:noFill/>
        </p:spPr>
        <p:txBody>
          <a:bodyPr wrap="square">
            <a:spAutoFit/>
          </a:bodyPr>
          <a:lstStyle/>
          <a:p>
            <a:r>
              <a:rPr lang="pt-BR" sz="2400" b="1" dirty="0">
                <a:solidFill>
                  <a:srgbClr val="17375E"/>
                </a:solidFill>
                <a:latin typeface="+mj-lt"/>
                <a:ea typeface="Times New Roman" panose="02020603050405020304" pitchFamily="18" charset="0"/>
                <a:cs typeface="Arial" panose="020B0604020202020204" pitchFamily="34" charset="0"/>
              </a:rPr>
              <a:t>Alternative </a:t>
            </a:r>
            <a:r>
              <a:rPr lang="en-US" sz="2400" b="1" dirty="0">
                <a:solidFill>
                  <a:srgbClr val="17375E"/>
                </a:solidFill>
                <a:latin typeface="+mj-lt"/>
                <a:ea typeface="Times New Roman" panose="02020603050405020304" pitchFamily="18" charset="0"/>
                <a:cs typeface="Arial" panose="020B0604020202020204" pitchFamily="34" charset="0"/>
              </a:rPr>
              <a:t>S2:</a:t>
            </a:r>
          </a:p>
          <a:p>
            <a:r>
              <a:rPr lang="en-US" sz="2400" dirty="0">
                <a:solidFill>
                  <a:srgbClr val="17375E"/>
                </a:solidFill>
                <a:latin typeface="+mj-lt"/>
                <a:ea typeface="Times New Roman" panose="02020603050405020304" pitchFamily="18" charset="0"/>
                <a:cs typeface="Arial" panose="020B0604020202020204" pitchFamily="34" charset="0"/>
              </a:rPr>
              <a:t>Parclo A2 (R = 55 m)</a:t>
            </a:r>
          </a:p>
          <a:p>
            <a:r>
              <a:rPr lang="en-CA" sz="2400" b="1" dirty="0">
                <a:solidFill>
                  <a:srgbClr val="FF0000"/>
                </a:solidFill>
                <a:latin typeface="+mj-lt"/>
                <a:ea typeface="Times New Roman" panose="02020603050405020304" pitchFamily="18" charset="0"/>
                <a:cs typeface="Arial" panose="020B0604020202020204" pitchFamily="34" charset="0"/>
              </a:rPr>
              <a:t>NOT CARRIED FORWARD</a:t>
            </a:r>
          </a:p>
          <a:p>
            <a:pPr marL="182880" indent="-182880">
              <a:lnSpc>
                <a:spcPct val="95000"/>
              </a:lnSpc>
              <a:buSzPct val="75000"/>
              <a:buFont typeface="Wingdings" panose="05000000000000000000" pitchFamily="2" charset="2"/>
              <a:buChar char="Ø"/>
            </a:pPr>
            <a:r>
              <a:rPr lang="en-CA" sz="2300" dirty="0">
                <a:solidFill>
                  <a:srgbClr val="17375E"/>
                </a:solidFill>
                <a:latin typeface="+mj-lt"/>
                <a:cs typeface="Arial" panose="020B0604020202020204" pitchFamily="34" charset="0"/>
              </a:rPr>
              <a:t>Cannot be upgraded to Parclo A4 </a:t>
            </a:r>
            <a:r>
              <a:rPr lang="en-US" sz="2300" dirty="0">
                <a:solidFill>
                  <a:srgbClr val="17375E"/>
                </a:solidFill>
                <a:latin typeface="+mj-lt"/>
                <a:cs typeface="Arial" panose="020B0604020202020204" pitchFamily="34" charset="0"/>
              </a:rPr>
              <a:t>without displacing the industrial</a:t>
            </a:r>
            <a:r>
              <a:rPr lang="en-CA" sz="2300" dirty="0">
                <a:solidFill>
                  <a:srgbClr val="17375E"/>
                </a:solidFill>
                <a:latin typeface="+mj-lt"/>
                <a:cs typeface="Arial" panose="020B0604020202020204" pitchFamily="34" charset="0"/>
              </a:rPr>
              <a:t> / commercial</a:t>
            </a:r>
            <a:r>
              <a:rPr lang="en-US" sz="2300" dirty="0">
                <a:solidFill>
                  <a:srgbClr val="17375E"/>
                </a:solidFill>
                <a:latin typeface="+mj-lt"/>
                <a:cs typeface="Arial" panose="020B0604020202020204" pitchFamily="34" charset="0"/>
              </a:rPr>
              <a:t> properties (very high cost).</a:t>
            </a:r>
          </a:p>
          <a:p>
            <a:pPr marL="182880" indent="-182880">
              <a:lnSpc>
                <a:spcPct val="95000"/>
              </a:lnSpc>
              <a:buSzPct val="75000"/>
              <a:buFont typeface="Wingdings" panose="05000000000000000000" pitchFamily="2" charset="2"/>
              <a:buChar char="Ø"/>
            </a:pPr>
            <a:r>
              <a:rPr lang="en-CA" sz="2300" dirty="0">
                <a:solidFill>
                  <a:srgbClr val="17375E"/>
                </a:solidFill>
                <a:latin typeface="+mj-lt"/>
                <a:cs typeface="Arial" panose="020B0604020202020204" pitchFamily="34" charset="0"/>
              </a:rPr>
              <a:t>Provides a less desirable access condition for entrances.</a:t>
            </a:r>
            <a:endParaRPr lang="pt-BR" sz="2300" dirty="0">
              <a:solidFill>
                <a:srgbClr val="17375E"/>
              </a:solidFill>
              <a:latin typeface="+mj-lt"/>
              <a:cs typeface="Arial" panose="020B0604020202020204" pitchFamily="34" charset="0"/>
            </a:endParaRPr>
          </a:p>
        </p:txBody>
      </p:sp>
      <p:sp>
        <p:nvSpPr>
          <p:cNvPr id="11" name="TextBox 10">
            <a:extLst>
              <a:ext uri="{FF2B5EF4-FFF2-40B4-BE49-F238E27FC236}">
                <a16:creationId xmlns:a16="http://schemas.microsoft.com/office/drawing/2014/main" id="{2756AA68-A008-C39E-61A3-93017D4E2AC2}"/>
              </a:ext>
            </a:extLst>
          </p:cNvPr>
          <p:cNvSpPr txBox="1"/>
          <p:nvPr/>
        </p:nvSpPr>
        <p:spPr>
          <a:xfrm>
            <a:off x="11886853" y="10558394"/>
            <a:ext cx="5810508" cy="2980816"/>
          </a:xfrm>
          <a:prstGeom prst="rect">
            <a:avLst/>
          </a:prstGeom>
          <a:noFill/>
        </p:spPr>
        <p:txBody>
          <a:bodyPr wrap="square">
            <a:spAutoFit/>
          </a:bodyPr>
          <a:lstStyle/>
          <a:p>
            <a:r>
              <a:rPr lang="pt-BR" sz="2400" b="1" dirty="0">
                <a:solidFill>
                  <a:srgbClr val="17375E"/>
                </a:solidFill>
                <a:latin typeface="+mj-lt"/>
                <a:ea typeface="Times New Roman" panose="02020603050405020304" pitchFamily="18" charset="0"/>
                <a:cs typeface="Arial" panose="020B0604020202020204" pitchFamily="34" charset="0"/>
              </a:rPr>
              <a:t>Alternative </a:t>
            </a:r>
            <a:r>
              <a:rPr lang="en-US" sz="2400" b="1" dirty="0">
                <a:solidFill>
                  <a:srgbClr val="17375E"/>
                </a:solidFill>
                <a:latin typeface="+mj-lt"/>
                <a:ea typeface="Times New Roman" panose="02020603050405020304" pitchFamily="18" charset="0"/>
                <a:cs typeface="Arial" panose="020B0604020202020204" pitchFamily="34" charset="0"/>
              </a:rPr>
              <a:t>S3:</a:t>
            </a:r>
          </a:p>
          <a:p>
            <a:r>
              <a:rPr lang="en-US" sz="2400" dirty="0">
                <a:solidFill>
                  <a:srgbClr val="17375E"/>
                </a:solidFill>
                <a:latin typeface="+mj-lt"/>
                <a:ea typeface="Times New Roman" panose="02020603050405020304" pitchFamily="18" charset="0"/>
                <a:cs typeface="Arial" panose="020B0604020202020204" pitchFamily="34" charset="0"/>
              </a:rPr>
              <a:t>Parclo A2 (R = 70 m)</a:t>
            </a:r>
          </a:p>
          <a:p>
            <a:r>
              <a:rPr lang="en-CA" sz="2400" b="1" dirty="0">
                <a:solidFill>
                  <a:srgbClr val="00B050"/>
                </a:solidFill>
                <a:latin typeface="+mj-lt"/>
                <a:ea typeface="Times New Roman" panose="02020603050405020304" pitchFamily="18" charset="0"/>
                <a:cs typeface="Arial" panose="020B0604020202020204" pitchFamily="34" charset="0"/>
              </a:rPr>
              <a:t>CARRY FORWARD</a:t>
            </a:r>
          </a:p>
          <a:p>
            <a:pPr marL="182880" indent="-182880">
              <a:lnSpc>
                <a:spcPct val="95000"/>
              </a:lnSpc>
              <a:buSzPct val="75000"/>
              <a:buFont typeface="Wingdings" panose="05000000000000000000" pitchFamily="2" charset="2"/>
              <a:buChar char="Ø"/>
            </a:pPr>
            <a:r>
              <a:rPr lang="en-CA" sz="2300" dirty="0">
                <a:solidFill>
                  <a:srgbClr val="17375E"/>
                </a:solidFill>
                <a:latin typeface="+mj-lt"/>
                <a:cs typeface="Arial" panose="020B0604020202020204" pitchFamily="34" charset="0"/>
              </a:rPr>
              <a:t>Acceptable operations (2055). (However, generally maintains undesirable access condition, mitigation required). </a:t>
            </a:r>
          </a:p>
          <a:p>
            <a:pPr marL="182880" indent="-182880">
              <a:lnSpc>
                <a:spcPct val="95000"/>
              </a:lnSpc>
              <a:buSzPct val="75000"/>
              <a:buFont typeface="Wingdings" panose="05000000000000000000" pitchFamily="2" charset="2"/>
              <a:buChar char="Ø"/>
            </a:pPr>
            <a:r>
              <a:rPr lang="en-CA" sz="2300" dirty="0">
                <a:solidFill>
                  <a:srgbClr val="17375E"/>
                </a:solidFill>
                <a:latin typeface="+mj-lt"/>
                <a:cs typeface="Arial" panose="020B0604020202020204" pitchFamily="34" charset="0"/>
              </a:rPr>
              <a:t>Can be upgraded to Parclo A4 when required in the future (Requires west realignment</a:t>
            </a:r>
            <a:r>
              <a:rPr lang="en-US" sz="2300" dirty="0">
                <a:solidFill>
                  <a:srgbClr val="17375E"/>
                </a:solidFill>
                <a:latin typeface="+mj-lt"/>
                <a:cs typeface="Arial" panose="020B0604020202020204" pitchFamily="34" charset="0"/>
              </a:rPr>
              <a:t>).</a:t>
            </a:r>
            <a:endParaRPr lang="pt-BR" sz="2300" dirty="0">
              <a:solidFill>
                <a:srgbClr val="17375E"/>
              </a:solidFill>
              <a:latin typeface="+mj-lt"/>
              <a:cs typeface="Arial" panose="020B0604020202020204" pitchFamily="34" charset="0"/>
            </a:endParaRPr>
          </a:p>
        </p:txBody>
      </p:sp>
      <p:sp>
        <p:nvSpPr>
          <p:cNvPr id="9" name="TextBox 8">
            <a:extLst>
              <a:ext uri="{FF2B5EF4-FFF2-40B4-BE49-F238E27FC236}">
                <a16:creationId xmlns:a16="http://schemas.microsoft.com/office/drawing/2014/main" id="{300FEBDD-6FA0-6FC0-2B0F-B935D4D226B9}"/>
              </a:ext>
            </a:extLst>
          </p:cNvPr>
          <p:cNvSpPr txBox="1"/>
          <p:nvPr/>
        </p:nvSpPr>
        <p:spPr>
          <a:xfrm>
            <a:off x="17728093" y="10558394"/>
            <a:ext cx="5219622" cy="2677654"/>
          </a:xfrm>
          <a:prstGeom prst="rect">
            <a:avLst/>
          </a:prstGeom>
          <a:noFill/>
        </p:spPr>
        <p:txBody>
          <a:bodyPr wrap="square">
            <a:spAutoFit/>
          </a:bodyPr>
          <a:lstStyle/>
          <a:p>
            <a:r>
              <a:rPr lang="pt-BR" sz="2400" b="1" dirty="0">
                <a:solidFill>
                  <a:srgbClr val="17375E"/>
                </a:solidFill>
                <a:latin typeface="+mj-lt"/>
                <a:ea typeface="Times New Roman" panose="02020603050405020304" pitchFamily="18" charset="0"/>
                <a:cs typeface="Arial" panose="020B0604020202020204" pitchFamily="34" charset="0"/>
              </a:rPr>
              <a:t>Alternative </a:t>
            </a:r>
            <a:r>
              <a:rPr lang="en-US" sz="2400" b="1" dirty="0">
                <a:solidFill>
                  <a:srgbClr val="17375E"/>
                </a:solidFill>
                <a:latin typeface="+mj-lt"/>
                <a:ea typeface="Times New Roman" panose="02020603050405020304" pitchFamily="18" charset="0"/>
                <a:cs typeface="Arial" panose="020B0604020202020204" pitchFamily="34" charset="0"/>
              </a:rPr>
              <a:t>S4:</a:t>
            </a:r>
          </a:p>
          <a:p>
            <a:r>
              <a:rPr lang="en-US" sz="2400" dirty="0">
                <a:solidFill>
                  <a:srgbClr val="17375E"/>
                </a:solidFill>
                <a:latin typeface="+mj-lt"/>
                <a:ea typeface="Times New Roman" panose="02020603050405020304" pitchFamily="18" charset="0"/>
                <a:cs typeface="Arial" panose="020B0604020202020204" pitchFamily="34" charset="0"/>
              </a:rPr>
              <a:t>Parclo A4 (R = 55 m)</a:t>
            </a:r>
          </a:p>
          <a:p>
            <a:r>
              <a:rPr lang="en-CA" sz="2400" b="1" dirty="0">
                <a:solidFill>
                  <a:srgbClr val="FF0000"/>
                </a:solidFill>
                <a:latin typeface="+mj-lt"/>
                <a:ea typeface="Times New Roman" panose="02020603050405020304" pitchFamily="18" charset="0"/>
                <a:cs typeface="Arial" panose="020B0604020202020204" pitchFamily="34" charset="0"/>
              </a:rPr>
              <a:t>NOT CARRIED FORWARD</a:t>
            </a:r>
            <a:endParaRPr lang="en-US" sz="2400" b="1" dirty="0">
              <a:solidFill>
                <a:srgbClr val="FF0000"/>
              </a:solidFill>
              <a:latin typeface="+mj-lt"/>
              <a:ea typeface="Times New Roman" panose="02020603050405020304" pitchFamily="18" charset="0"/>
              <a:cs typeface="Arial" panose="020B0604020202020204" pitchFamily="34" charset="0"/>
            </a:endParaRPr>
          </a:p>
          <a:p>
            <a:pPr marL="182880" indent="-182880">
              <a:lnSpc>
                <a:spcPct val="95000"/>
              </a:lnSpc>
              <a:buSzPct val="75000"/>
              <a:buFont typeface="Wingdings" panose="05000000000000000000" pitchFamily="2" charset="2"/>
              <a:buChar char="Ø"/>
            </a:pPr>
            <a:r>
              <a:rPr lang="en-US" sz="2300" dirty="0">
                <a:solidFill>
                  <a:srgbClr val="17375E"/>
                </a:solidFill>
                <a:latin typeface="+mj-lt"/>
                <a:cs typeface="Arial" panose="020B0604020202020204" pitchFamily="34" charset="0"/>
              </a:rPr>
              <a:t>Displaces industrial</a:t>
            </a:r>
            <a:r>
              <a:rPr lang="en-CA" sz="2300" dirty="0">
                <a:solidFill>
                  <a:srgbClr val="17375E"/>
                </a:solidFill>
                <a:latin typeface="+mj-lt"/>
                <a:cs typeface="Arial" panose="020B0604020202020204" pitchFamily="34" charset="0"/>
              </a:rPr>
              <a:t> / commercial</a:t>
            </a:r>
            <a:r>
              <a:rPr lang="en-US" sz="2300" dirty="0">
                <a:solidFill>
                  <a:srgbClr val="17375E"/>
                </a:solidFill>
                <a:latin typeface="+mj-lt"/>
                <a:cs typeface="Arial" panose="020B0604020202020204" pitchFamily="34" charset="0"/>
              </a:rPr>
              <a:t> properties (very high cost).</a:t>
            </a:r>
          </a:p>
          <a:p>
            <a:endParaRPr lang="en-US" sz="2400" b="1" dirty="0">
              <a:solidFill>
                <a:srgbClr val="17375E"/>
              </a:solidFill>
              <a:latin typeface="+mj-lt"/>
              <a:ea typeface="Times New Roman" panose="02020603050405020304" pitchFamily="18" charset="0"/>
              <a:cs typeface="Arial" panose="020B0604020202020204" pitchFamily="34" charset="0"/>
            </a:endParaRPr>
          </a:p>
          <a:p>
            <a:endParaRPr lang="pt-BR" sz="2400" dirty="0">
              <a:solidFill>
                <a:srgbClr val="17375E"/>
              </a:solidFill>
              <a:latin typeface="+mj-lt"/>
              <a:ea typeface="Times New Roman" panose="02020603050405020304" pitchFamily="18" charset="0"/>
              <a:cs typeface="Arial" panose="020B0604020202020204" pitchFamily="34" charset="0"/>
            </a:endParaRPr>
          </a:p>
        </p:txBody>
      </p:sp>
      <p:sp>
        <p:nvSpPr>
          <p:cNvPr id="12" name="TextBox 11">
            <a:extLst>
              <a:ext uri="{FF2B5EF4-FFF2-40B4-BE49-F238E27FC236}">
                <a16:creationId xmlns:a16="http://schemas.microsoft.com/office/drawing/2014/main" id="{5E99128C-E0CA-A1E4-1549-3651D7417242}"/>
              </a:ext>
            </a:extLst>
          </p:cNvPr>
          <p:cNvSpPr txBox="1"/>
          <p:nvPr/>
        </p:nvSpPr>
        <p:spPr>
          <a:xfrm>
            <a:off x="23574648" y="10558394"/>
            <a:ext cx="5366717" cy="2068259"/>
          </a:xfrm>
          <a:prstGeom prst="rect">
            <a:avLst/>
          </a:prstGeom>
          <a:noFill/>
        </p:spPr>
        <p:txBody>
          <a:bodyPr wrap="square">
            <a:spAutoFit/>
          </a:bodyPr>
          <a:lstStyle/>
          <a:p>
            <a:pPr>
              <a:lnSpc>
                <a:spcPct val="115000"/>
              </a:lnSpc>
            </a:pPr>
            <a:r>
              <a:rPr lang="pt-BR" sz="2400" b="1" dirty="0">
                <a:solidFill>
                  <a:srgbClr val="17375E"/>
                </a:solidFill>
                <a:latin typeface="+mj-lt"/>
                <a:ea typeface="Times New Roman" panose="02020603050405020304" pitchFamily="18" charset="0"/>
                <a:cs typeface="Arial" panose="020B0604020202020204" pitchFamily="34" charset="0"/>
              </a:rPr>
              <a:t>Alternative </a:t>
            </a:r>
            <a:r>
              <a:rPr lang="en-US" sz="2400" b="1" dirty="0">
                <a:solidFill>
                  <a:srgbClr val="17375E"/>
                </a:solidFill>
                <a:latin typeface="+mj-lt"/>
                <a:ea typeface="Times New Roman" panose="02020603050405020304" pitchFamily="18" charset="0"/>
                <a:cs typeface="Arial" panose="020B0604020202020204" pitchFamily="34" charset="0"/>
              </a:rPr>
              <a:t>S5A: </a:t>
            </a:r>
          </a:p>
          <a:p>
            <a:pPr>
              <a:lnSpc>
                <a:spcPct val="115000"/>
              </a:lnSpc>
            </a:pPr>
            <a:r>
              <a:rPr lang="en-US" sz="2400" dirty="0">
                <a:solidFill>
                  <a:srgbClr val="17375E"/>
                </a:solidFill>
                <a:latin typeface="+mj-lt"/>
                <a:ea typeface="Times New Roman" panose="02020603050405020304" pitchFamily="18" charset="0"/>
                <a:cs typeface="Arial" panose="020B0604020202020204" pitchFamily="34" charset="0"/>
              </a:rPr>
              <a:t>Parclo A4 (R = 70 m)</a:t>
            </a:r>
          </a:p>
          <a:p>
            <a:pPr>
              <a:lnSpc>
                <a:spcPct val="115000"/>
              </a:lnSpc>
            </a:pPr>
            <a:r>
              <a:rPr lang="en-CA" sz="2400" b="1" dirty="0">
                <a:solidFill>
                  <a:srgbClr val="FF0000"/>
                </a:solidFill>
                <a:latin typeface="+mj-lt"/>
                <a:ea typeface="Times New Roman" panose="02020603050405020304" pitchFamily="18" charset="0"/>
                <a:cs typeface="Arial" panose="020B0604020202020204" pitchFamily="34" charset="0"/>
              </a:rPr>
              <a:t>NOT CARRIED FORWARD</a:t>
            </a:r>
          </a:p>
          <a:p>
            <a:pPr marL="182880" indent="-182880">
              <a:lnSpc>
                <a:spcPct val="95000"/>
              </a:lnSpc>
              <a:buSzPct val="75000"/>
              <a:buFont typeface="Wingdings" panose="05000000000000000000" pitchFamily="2" charset="2"/>
              <a:buChar char="Ø"/>
            </a:pPr>
            <a:r>
              <a:rPr lang="en-US" sz="2300" dirty="0">
                <a:solidFill>
                  <a:srgbClr val="17375E"/>
                </a:solidFill>
                <a:latin typeface="+mj-lt"/>
                <a:cs typeface="Arial" panose="020B0604020202020204" pitchFamily="34" charset="0"/>
              </a:rPr>
              <a:t>Displaces industrial </a:t>
            </a:r>
            <a:r>
              <a:rPr lang="en-CA" sz="2300" dirty="0">
                <a:solidFill>
                  <a:srgbClr val="17375E"/>
                </a:solidFill>
                <a:latin typeface="+mj-lt"/>
                <a:cs typeface="Arial" panose="020B0604020202020204" pitchFamily="34" charset="0"/>
              </a:rPr>
              <a:t>/ commercial</a:t>
            </a:r>
            <a:r>
              <a:rPr lang="en-US" sz="2300" dirty="0">
                <a:solidFill>
                  <a:srgbClr val="17375E"/>
                </a:solidFill>
                <a:latin typeface="+mj-lt"/>
                <a:cs typeface="Arial" panose="020B0604020202020204" pitchFamily="34" charset="0"/>
              </a:rPr>
              <a:t> properties (very high cost).</a:t>
            </a:r>
            <a:endParaRPr lang="pt-BR" sz="2300" dirty="0">
              <a:solidFill>
                <a:srgbClr val="17375E"/>
              </a:solidFill>
              <a:latin typeface="+mj-lt"/>
              <a:cs typeface="Arial" panose="020B0604020202020204" pitchFamily="34" charset="0"/>
            </a:endParaRPr>
          </a:p>
        </p:txBody>
      </p:sp>
      <p:sp>
        <p:nvSpPr>
          <p:cNvPr id="13" name="TextBox 12">
            <a:extLst>
              <a:ext uri="{FF2B5EF4-FFF2-40B4-BE49-F238E27FC236}">
                <a16:creationId xmlns:a16="http://schemas.microsoft.com/office/drawing/2014/main" id="{C318B900-0D69-D6B4-AF1E-28DD9CF90D57}"/>
              </a:ext>
            </a:extLst>
          </p:cNvPr>
          <p:cNvSpPr txBox="1"/>
          <p:nvPr/>
        </p:nvSpPr>
        <p:spPr>
          <a:xfrm>
            <a:off x="95440" y="17710615"/>
            <a:ext cx="5630975" cy="2818913"/>
          </a:xfrm>
          <a:prstGeom prst="rect">
            <a:avLst/>
          </a:prstGeom>
          <a:noFill/>
        </p:spPr>
        <p:txBody>
          <a:bodyPr wrap="square">
            <a:spAutoFit/>
          </a:bodyPr>
          <a:lstStyle/>
          <a:p>
            <a:pPr>
              <a:lnSpc>
                <a:spcPct val="115000"/>
              </a:lnSpc>
            </a:pPr>
            <a:r>
              <a:rPr lang="pt-BR" sz="2400" b="1" dirty="0">
                <a:solidFill>
                  <a:srgbClr val="17375E"/>
                </a:solidFill>
                <a:latin typeface="+mj-lt"/>
                <a:ea typeface="Times New Roman" panose="02020603050405020304" pitchFamily="18" charset="0"/>
                <a:cs typeface="Arial" panose="020B0604020202020204" pitchFamily="34" charset="0"/>
              </a:rPr>
              <a:t>Alternative </a:t>
            </a:r>
            <a:r>
              <a:rPr lang="en-US" sz="2400" b="1" dirty="0">
                <a:solidFill>
                  <a:srgbClr val="17375E"/>
                </a:solidFill>
                <a:latin typeface="+mj-lt"/>
                <a:ea typeface="Times New Roman" panose="02020603050405020304" pitchFamily="18" charset="0"/>
                <a:cs typeface="Arial" panose="020B0604020202020204" pitchFamily="34" charset="0"/>
              </a:rPr>
              <a:t>S5B:</a:t>
            </a:r>
          </a:p>
          <a:p>
            <a:pPr>
              <a:lnSpc>
                <a:spcPct val="115000"/>
              </a:lnSpc>
            </a:pPr>
            <a:r>
              <a:rPr lang="en-US" sz="2400" dirty="0">
                <a:solidFill>
                  <a:srgbClr val="17375E"/>
                </a:solidFill>
                <a:latin typeface="+mj-lt"/>
                <a:ea typeface="Times New Roman" panose="02020603050405020304" pitchFamily="18" charset="0"/>
                <a:cs typeface="Arial" panose="020B0604020202020204" pitchFamily="34" charset="0"/>
              </a:rPr>
              <a:t>Parclo A4 (R = 70 m)</a:t>
            </a:r>
          </a:p>
          <a:p>
            <a:pPr>
              <a:lnSpc>
                <a:spcPct val="115000"/>
              </a:lnSpc>
            </a:pPr>
            <a:r>
              <a:rPr lang="en-CA" sz="2400" b="1" dirty="0">
                <a:solidFill>
                  <a:srgbClr val="FF0000"/>
                </a:solidFill>
                <a:latin typeface="+mj-lt"/>
                <a:ea typeface="Times New Roman" panose="02020603050405020304" pitchFamily="18" charset="0"/>
                <a:cs typeface="Arial" panose="020B0604020202020204" pitchFamily="34" charset="0"/>
              </a:rPr>
              <a:t>NOT CARRIED FORWARD</a:t>
            </a:r>
          </a:p>
          <a:p>
            <a:pPr marL="182880" indent="-182880">
              <a:lnSpc>
                <a:spcPct val="95000"/>
              </a:lnSpc>
              <a:buSzPct val="75000"/>
              <a:buFont typeface="Wingdings" panose="05000000000000000000" pitchFamily="2" charset="2"/>
              <a:buChar char="Ø"/>
            </a:pPr>
            <a:r>
              <a:rPr lang="pt-BR" sz="2300" dirty="0">
                <a:solidFill>
                  <a:srgbClr val="17375E"/>
                </a:solidFill>
                <a:latin typeface="+mj-lt"/>
                <a:cs typeface="Arial" panose="020B0604020202020204" pitchFamily="34" charset="0"/>
              </a:rPr>
              <a:t>Similar to S3. (However, S3 also provides acceptable traffic operations and lower construction costs.)</a:t>
            </a:r>
          </a:p>
          <a:p>
            <a:pPr marL="171446" indent="-171446">
              <a:lnSpc>
                <a:spcPct val="115000"/>
              </a:lnSpc>
              <a:buFont typeface="Wingdings" panose="05000000000000000000" pitchFamily="2" charset="2"/>
              <a:buChar char="Ø"/>
            </a:pPr>
            <a:endParaRPr lang="pt-BR" sz="2400" dirty="0">
              <a:solidFill>
                <a:srgbClr val="17375E"/>
              </a:solidFill>
              <a:latin typeface="+mj-lt"/>
              <a:ea typeface="Times New Roman" panose="02020603050405020304" pitchFamily="18" charset="0"/>
              <a:cs typeface="Arial" panose="020B0604020202020204" pitchFamily="34" charset="0"/>
            </a:endParaRPr>
          </a:p>
        </p:txBody>
      </p:sp>
      <p:sp>
        <p:nvSpPr>
          <p:cNvPr id="18" name="TextBox 17">
            <a:extLst>
              <a:ext uri="{FF2B5EF4-FFF2-40B4-BE49-F238E27FC236}">
                <a16:creationId xmlns:a16="http://schemas.microsoft.com/office/drawing/2014/main" id="{BFE8F4B9-738A-8851-E7E5-DBA951F9FE00}"/>
              </a:ext>
            </a:extLst>
          </p:cNvPr>
          <p:cNvSpPr txBox="1"/>
          <p:nvPr/>
        </p:nvSpPr>
        <p:spPr>
          <a:xfrm>
            <a:off x="5838216" y="17710615"/>
            <a:ext cx="5261431" cy="3047757"/>
          </a:xfrm>
          <a:prstGeom prst="rect">
            <a:avLst/>
          </a:prstGeom>
          <a:noFill/>
        </p:spPr>
        <p:txBody>
          <a:bodyPr wrap="square">
            <a:spAutoFit/>
          </a:bodyPr>
          <a:lstStyle/>
          <a:p>
            <a:pPr>
              <a:lnSpc>
                <a:spcPct val="115000"/>
              </a:lnSpc>
            </a:pPr>
            <a:r>
              <a:rPr lang="pt-BR" sz="2400" b="1" dirty="0">
                <a:solidFill>
                  <a:srgbClr val="17375E"/>
                </a:solidFill>
                <a:latin typeface="+mj-lt"/>
                <a:ea typeface="Times New Roman" panose="02020603050405020304" pitchFamily="18" charset="0"/>
                <a:cs typeface="Arial" panose="020B0604020202020204" pitchFamily="34" charset="0"/>
              </a:rPr>
              <a:t>Alternative </a:t>
            </a:r>
            <a:r>
              <a:rPr lang="en-US" sz="2400" b="1" dirty="0">
                <a:solidFill>
                  <a:srgbClr val="17375E"/>
                </a:solidFill>
                <a:latin typeface="+mj-lt"/>
                <a:ea typeface="Times New Roman" panose="02020603050405020304" pitchFamily="18" charset="0"/>
                <a:cs typeface="Arial" panose="020B0604020202020204" pitchFamily="34" charset="0"/>
              </a:rPr>
              <a:t>S6:</a:t>
            </a:r>
          </a:p>
          <a:p>
            <a:pPr>
              <a:lnSpc>
                <a:spcPct val="115000"/>
              </a:lnSpc>
            </a:pPr>
            <a:r>
              <a:rPr lang="en-US" sz="2400" dirty="0">
                <a:solidFill>
                  <a:srgbClr val="17375E"/>
                </a:solidFill>
                <a:latin typeface="+mj-lt"/>
                <a:ea typeface="Times New Roman" panose="02020603050405020304" pitchFamily="18" charset="0"/>
                <a:cs typeface="Arial" panose="020B0604020202020204" pitchFamily="34" charset="0"/>
              </a:rPr>
              <a:t>Diamond</a:t>
            </a:r>
          </a:p>
          <a:p>
            <a:pPr>
              <a:lnSpc>
                <a:spcPct val="115000"/>
              </a:lnSpc>
            </a:pPr>
            <a:r>
              <a:rPr lang="en-CA" sz="2400" b="1" dirty="0">
                <a:solidFill>
                  <a:srgbClr val="FF0000"/>
                </a:solidFill>
                <a:latin typeface="+mj-lt"/>
                <a:ea typeface="Times New Roman" panose="02020603050405020304" pitchFamily="18" charset="0"/>
                <a:cs typeface="Arial" panose="020B0604020202020204" pitchFamily="34" charset="0"/>
              </a:rPr>
              <a:t>NOT CARRIED FORWARD</a:t>
            </a:r>
            <a:endParaRPr lang="en-US" sz="2400" b="1" dirty="0">
              <a:solidFill>
                <a:srgbClr val="FF0000"/>
              </a:solidFill>
              <a:latin typeface="+mj-lt"/>
              <a:ea typeface="Times New Roman" panose="02020603050405020304" pitchFamily="18" charset="0"/>
              <a:cs typeface="Arial" panose="020B0604020202020204" pitchFamily="34" charset="0"/>
            </a:endParaRPr>
          </a:p>
          <a:p>
            <a:pPr marL="182880" indent="-182880">
              <a:lnSpc>
                <a:spcPct val="95000"/>
              </a:lnSpc>
              <a:buSzPct val="75000"/>
              <a:buFont typeface="Wingdings" panose="05000000000000000000" pitchFamily="2" charset="2"/>
              <a:buChar char="Ø"/>
            </a:pPr>
            <a:r>
              <a:rPr lang="pt-BR" sz="2300" dirty="0">
                <a:solidFill>
                  <a:srgbClr val="17375E"/>
                </a:solidFill>
                <a:latin typeface="+mj-lt"/>
                <a:cs typeface="Arial" panose="020B0604020202020204" pitchFamily="34" charset="0"/>
              </a:rPr>
              <a:t>Cannot be upgraded in the future without significant work. (However, acceptable operations (2055)).</a:t>
            </a:r>
          </a:p>
          <a:p>
            <a:pPr marL="182880" indent="-182880">
              <a:lnSpc>
                <a:spcPct val="95000"/>
              </a:lnSpc>
              <a:buSzPct val="75000"/>
              <a:buFont typeface="Wingdings" panose="05000000000000000000" pitchFamily="2" charset="2"/>
              <a:buChar char="Ø"/>
            </a:pPr>
            <a:r>
              <a:rPr lang="en-CA" sz="2300" dirty="0">
                <a:solidFill>
                  <a:srgbClr val="17375E"/>
                </a:solidFill>
                <a:latin typeface="+mj-lt"/>
                <a:cs typeface="Arial" panose="020B0604020202020204" pitchFamily="34" charset="0"/>
              </a:rPr>
              <a:t>Provides a less desirable access condition for entrances.</a:t>
            </a:r>
            <a:endParaRPr lang="pt-BR" sz="2400" dirty="0">
              <a:solidFill>
                <a:srgbClr val="17375E"/>
              </a:solidFill>
              <a:latin typeface="+mj-lt"/>
              <a:ea typeface="Times New Roman" panose="02020603050405020304" pitchFamily="18" charset="0"/>
              <a:cs typeface="Arial" panose="020B0604020202020204" pitchFamily="34" charset="0"/>
            </a:endParaRPr>
          </a:p>
        </p:txBody>
      </p:sp>
      <p:sp>
        <p:nvSpPr>
          <p:cNvPr id="20" name="TextBox 19">
            <a:extLst>
              <a:ext uri="{FF2B5EF4-FFF2-40B4-BE49-F238E27FC236}">
                <a16:creationId xmlns:a16="http://schemas.microsoft.com/office/drawing/2014/main" id="{D0D986D5-3CA5-6847-90D6-64EB38A05921}"/>
              </a:ext>
            </a:extLst>
          </p:cNvPr>
          <p:cNvSpPr txBox="1"/>
          <p:nvPr/>
        </p:nvSpPr>
        <p:spPr>
          <a:xfrm>
            <a:off x="11597595" y="17710615"/>
            <a:ext cx="5448935" cy="2545312"/>
          </a:xfrm>
          <a:prstGeom prst="rect">
            <a:avLst/>
          </a:prstGeom>
          <a:noFill/>
        </p:spPr>
        <p:txBody>
          <a:bodyPr wrap="square">
            <a:spAutoFit/>
          </a:bodyPr>
          <a:lstStyle/>
          <a:p>
            <a:r>
              <a:rPr lang="pt-BR" sz="2400" b="1" dirty="0">
                <a:solidFill>
                  <a:srgbClr val="17375E"/>
                </a:solidFill>
                <a:latin typeface="+mj-lt"/>
                <a:ea typeface="Times New Roman" panose="02020603050405020304" pitchFamily="18" charset="0"/>
                <a:cs typeface="Arial" panose="020B0604020202020204" pitchFamily="34" charset="0"/>
              </a:rPr>
              <a:t>Alternative </a:t>
            </a:r>
            <a:r>
              <a:rPr lang="en-US" sz="2400" b="1" dirty="0">
                <a:solidFill>
                  <a:srgbClr val="17375E"/>
                </a:solidFill>
                <a:latin typeface="+mj-lt"/>
                <a:ea typeface="Times New Roman" panose="02020603050405020304" pitchFamily="18" charset="0"/>
                <a:cs typeface="Arial" panose="020B0604020202020204" pitchFamily="34" charset="0"/>
              </a:rPr>
              <a:t>S7*:</a:t>
            </a:r>
          </a:p>
          <a:p>
            <a:r>
              <a:rPr lang="en-US" sz="2400" dirty="0">
                <a:solidFill>
                  <a:srgbClr val="17375E"/>
                </a:solidFill>
                <a:latin typeface="+mj-lt"/>
                <a:ea typeface="Times New Roman" panose="02020603050405020304" pitchFamily="18" charset="0"/>
                <a:cs typeface="Arial" panose="020B0604020202020204" pitchFamily="34" charset="0"/>
              </a:rPr>
              <a:t>Parclo A2 (R = 55 m) with Roundabout </a:t>
            </a:r>
            <a:r>
              <a:rPr lang="en-CA" sz="2400" b="1" dirty="0">
                <a:solidFill>
                  <a:srgbClr val="00B050"/>
                </a:solidFill>
                <a:latin typeface="+mj-lt"/>
                <a:cs typeface="Arial" panose="020B0604020202020204" pitchFamily="34" charset="0"/>
              </a:rPr>
              <a:t>CARRY FORWARD</a:t>
            </a:r>
          </a:p>
          <a:p>
            <a:pPr marL="182880" indent="-182880">
              <a:lnSpc>
                <a:spcPct val="95000"/>
              </a:lnSpc>
              <a:buSzPct val="75000"/>
              <a:buFont typeface="Wingdings" panose="05000000000000000000" pitchFamily="2" charset="2"/>
              <a:buChar char="Ø"/>
            </a:pPr>
            <a:r>
              <a:rPr lang="pt-BR" sz="2300" dirty="0">
                <a:solidFill>
                  <a:srgbClr val="17375E"/>
                </a:solidFill>
                <a:latin typeface="+mj-lt"/>
                <a:cs typeface="Arial" panose="020B0604020202020204" pitchFamily="34" charset="0"/>
              </a:rPr>
              <a:t>Operates well (2055).</a:t>
            </a:r>
          </a:p>
          <a:p>
            <a:pPr marL="182880" indent="-182880">
              <a:lnSpc>
                <a:spcPct val="95000"/>
              </a:lnSpc>
              <a:buSzPct val="75000"/>
              <a:buFont typeface="Wingdings" panose="05000000000000000000" pitchFamily="2" charset="2"/>
              <a:buChar char="Ø"/>
            </a:pPr>
            <a:r>
              <a:rPr lang="pt-BR" sz="2300" dirty="0">
                <a:solidFill>
                  <a:srgbClr val="17375E"/>
                </a:solidFill>
                <a:latin typeface="+mj-lt"/>
                <a:cs typeface="Arial" panose="020B0604020202020204" pitchFamily="34" charset="0"/>
              </a:rPr>
              <a:t>Provides a more desirable (safer) access condition by consolidating entrances on an access road linked to roundabout.</a:t>
            </a:r>
            <a:endParaRPr lang="pt-BR" sz="2400" dirty="0">
              <a:solidFill>
                <a:srgbClr val="17375E"/>
              </a:solidFill>
              <a:latin typeface="+mj-lt"/>
              <a:ea typeface="Times New Roman" panose="02020603050405020304" pitchFamily="18" charset="0"/>
              <a:cs typeface="Arial" panose="020B0604020202020204" pitchFamily="34" charset="0"/>
            </a:endParaRPr>
          </a:p>
        </p:txBody>
      </p:sp>
      <p:sp>
        <p:nvSpPr>
          <p:cNvPr id="21" name="TextBox 20">
            <a:extLst>
              <a:ext uri="{FF2B5EF4-FFF2-40B4-BE49-F238E27FC236}">
                <a16:creationId xmlns:a16="http://schemas.microsoft.com/office/drawing/2014/main" id="{C7B6AB44-9ECE-6F82-A8B6-A838049DBA87}"/>
              </a:ext>
            </a:extLst>
          </p:cNvPr>
          <p:cNvSpPr txBox="1"/>
          <p:nvPr/>
        </p:nvSpPr>
        <p:spPr>
          <a:xfrm>
            <a:off x="17201105" y="17710615"/>
            <a:ext cx="4863226" cy="3597908"/>
          </a:xfrm>
          <a:prstGeom prst="rect">
            <a:avLst/>
          </a:prstGeom>
          <a:noFill/>
        </p:spPr>
        <p:txBody>
          <a:bodyPr wrap="square">
            <a:spAutoFit/>
          </a:bodyPr>
          <a:lstStyle/>
          <a:p>
            <a:r>
              <a:rPr lang="pt-BR" sz="2400" b="1" dirty="0">
                <a:solidFill>
                  <a:srgbClr val="17375E"/>
                </a:solidFill>
                <a:latin typeface="+mj-lt"/>
                <a:ea typeface="Times New Roman" panose="02020603050405020304" pitchFamily="18" charset="0"/>
                <a:cs typeface="Arial" panose="020B0604020202020204" pitchFamily="34" charset="0"/>
              </a:rPr>
              <a:t>Alternative </a:t>
            </a:r>
            <a:r>
              <a:rPr lang="en-US" sz="2400" b="1" dirty="0">
                <a:solidFill>
                  <a:srgbClr val="17375E"/>
                </a:solidFill>
                <a:latin typeface="+mj-lt"/>
                <a:ea typeface="Times New Roman" panose="02020603050405020304" pitchFamily="18" charset="0"/>
                <a:cs typeface="Arial" panose="020B0604020202020204" pitchFamily="34" charset="0"/>
              </a:rPr>
              <a:t>S8*:</a:t>
            </a:r>
          </a:p>
          <a:p>
            <a:r>
              <a:rPr lang="en-US" sz="2400" dirty="0">
                <a:solidFill>
                  <a:srgbClr val="17375E"/>
                </a:solidFill>
                <a:latin typeface="+mj-lt"/>
                <a:ea typeface="Times New Roman" panose="02020603050405020304" pitchFamily="18" charset="0"/>
                <a:cs typeface="Arial" panose="020B0604020202020204" pitchFamily="34" charset="0"/>
              </a:rPr>
              <a:t>Parclo A2 (R = 55 m)</a:t>
            </a:r>
          </a:p>
          <a:p>
            <a:r>
              <a:rPr lang="en-CA" sz="2400" b="1" dirty="0">
                <a:solidFill>
                  <a:srgbClr val="00B050"/>
                </a:solidFill>
                <a:latin typeface="+mj-lt"/>
                <a:cs typeface="Arial" panose="020B0604020202020204" pitchFamily="34" charset="0"/>
              </a:rPr>
              <a:t>CARRY FORWARD</a:t>
            </a:r>
            <a:endParaRPr lang="en-CA" sz="2300" b="1" dirty="0">
              <a:solidFill>
                <a:srgbClr val="00B050"/>
              </a:solidFill>
              <a:latin typeface="+mj-lt"/>
              <a:cs typeface="Arial" panose="020B0604020202020204" pitchFamily="34" charset="0"/>
            </a:endParaRPr>
          </a:p>
          <a:p>
            <a:pPr marL="182880" indent="-182880">
              <a:lnSpc>
                <a:spcPct val="95000"/>
              </a:lnSpc>
              <a:buSzPct val="75000"/>
              <a:buFont typeface="Wingdings" panose="05000000000000000000" pitchFamily="2" charset="2"/>
              <a:buChar char="Ø"/>
            </a:pPr>
            <a:r>
              <a:rPr lang="pt-BR" sz="2300" dirty="0">
                <a:solidFill>
                  <a:srgbClr val="17375E"/>
                </a:solidFill>
                <a:latin typeface="+mj-lt"/>
                <a:cs typeface="Arial" panose="020B0604020202020204" pitchFamily="34" charset="0"/>
              </a:rPr>
              <a:t>Acceptable operations (2055).</a:t>
            </a:r>
          </a:p>
          <a:p>
            <a:pPr marL="182880" indent="-182880">
              <a:lnSpc>
                <a:spcPct val="95000"/>
              </a:lnSpc>
              <a:buSzPct val="75000"/>
              <a:buFont typeface="Wingdings" panose="05000000000000000000" pitchFamily="2" charset="2"/>
              <a:buChar char="Ø"/>
            </a:pPr>
            <a:r>
              <a:rPr lang="pt-BR" sz="2300" dirty="0">
                <a:solidFill>
                  <a:srgbClr val="17375E"/>
                </a:solidFill>
                <a:latin typeface="+mj-lt"/>
                <a:cs typeface="Arial" panose="020B0604020202020204" pitchFamily="34" charset="0"/>
              </a:rPr>
              <a:t>Provides a more desirable (safer) access condition by consolidating entrances on an access road.</a:t>
            </a:r>
          </a:p>
          <a:p>
            <a:pPr marL="182880" indent="-182880">
              <a:lnSpc>
                <a:spcPct val="95000"/>
              </a:lnSpc>
              <a:buSzPct val="75000"/>
              <a:buFont typeface="Wingdings" panose="05000000000000000000" pitchFamily="2" charset="2"/>
              <a:buChar char="Ø"/>
            </a:pPr>
            <a:r>
              <a:rPr lang="pt-BR" sz="2300" dirty="0">
                <a:solidFill>
                  <a:srgbClr val="17375E"/>
                </a:solidFill>
                <a:latin typeface="+mj-lt"/>
                <a:cs typeface="Arial" panose="020B0604020202020204" pitchFamily="34" charset="0"/>
              </a:rPr>
              <a:t>Does not preclude a future S-E Ramp (dashed line) to increase interchange capacity (beyond the horizon year). </a:t>
            </a:r>
          </a:p>
        </p:txBody>
      </p:sp>
      <p:sp>
        <p:nvSpPr>
          <p:cNvPr id="6" name="TextBox 5">
            <a:extLst>
              <a:ext uri="{FF2B5EF4-FFF2-40B4-BE49-F238E27FC236}">
                <a16:creationId xmlns:a16="http://schemas.microsoft.com/office/drawing/2014/main" id="{8F39F65C-2DF3-58B2-5E70-726DE4F8F192}"/>
              </a:ext>
            </a:extLst>
          </p:cNvPr>
          <p:cNvSpPr txBox="1"/>
          <p:nvPr/>
        </p:nvSpPr>
        <p:spPr>
          <a:xfrm>
            <a:off x="23558726" y="13803101"/>
            <a:ext cx="5366717" cy="2862322"/>
          </a:xfrm>
          <a:prstGeom prst="rect">
            <a:avLst/>
          </a:prstGeom>
          <a:noFill/>
        </p:spPr>
        <p:txBody>
          <a:bodyPr wrap="square">
            <a:spAutoFit/>
          </a:bodyPr>
          <a:lstStyle/>
          <a:p>
            <a:r>
              <a:rPr lang="en-CA" sz="3600" b="1" kern="100" dirty="0">
                <a:solidFill>
                  <a:srgbClr val="FF0000"/>
                </a:solidFill>
                <a:effectLst/>
                <a:latin typeface="Calibri" panose="020F0502020204030204" pitchFamily="34" charset="0"/>
                <a:ea typeface="DengXian" panose="02010600030101010101" pitchFamily="2" charset="-122"/>
                <a:cs typeface="Times New Roman" panose="02020603050405020304" pitchFamily="18" charset="0"/>
                <a:hlinkClick r:id="rId5"/>
              </a:rPr>
              <a:t>Click Here </a:t>
            </a:r>
            <a:r>
              <a:rPr lang="en-CA" sz="3600" kern="100" dirty="0">
                <a:solidFill>
                  <a:srgbClr val="FF0000"/>
                </a:solidFill>
                <a:effectLst/>
                <a:latin typeface="Calibri" panose="020F0502020204030204" pitchFamily="34" charset="0"/>
                <a:ea typeface="DengXian" panose="02010600030101010101" pitchFamily="2" charset="-122"/>
                <a:cs typeface="Times New Roman" panose="02020603050405020304" pitchFamily="18" charset="0"/>
              </a:rPr>
              <a:t>to view a high-resolution version of the South Side Sydenham Road Interchange Improvements Alternatives.</a:t>
            </a:r>
          </a:p>
        </p:txBody>
      </p:sp>
      <p:sp>
        <p:nvSpPr>
          <p:cNvPr id="109" name="Slide Number Placeholder 7">
            <a:extLst>
              <a:ext uri="{FF2B5EF4-FFF2-40B4-BE49-F238E27FC236}">
                <a16:creationId xmlns:a16="http://schemas.microsoft.com/office/drawing/2014/main" id="{1A2A62CB-D0F5-77B0-D95D-7D36F4F717EA}"/>
              </a:ext>
            </a:extLst>
          </p:cNvPr>
          <p:cNvSpPr txBox="1">
            <a:spLocks/>
          </p:cNvSpPr>
          <p:nvPr/>
        </p:nvSpPr>
        <p:spPr>
          <a:xfrm>
            <a:off x="14183783" y="20421600"/>
            <a:ext cx="893233" cy="1038578"/>
          </a:xfrm>
          <a:prstGeom prst="rect">
            <a:avLst/>
          </a:prstGeom>
        </p:spPr>
        <p:txBody>
          <a:bodyPr vert="horz" lIns="91440" tIns="45720" rIns="91440" bIns="45720" rtlCol="0" anchor="ctr"/>
          <a:lstStyle>
            <a:defPPr>
              <a:defRPr lang="en-US"/>
            </a:defPPr>
            <a:lvl1pPr marL="0" algn="r" defTabSz="3513095" rtl="0" eaLnBrk="1" latinLnBrk="0" hangingPunct="1">
              <a:defRPr sz="3556" kern="1200">
                <a:solidFill>
                  <a:schemeClr val="tx1">
                    <a:tint val="75000"/>
                  </a:schemeClr>
                </a:solidFill>
                <a:latin typeface="+mn-lt"/>
                <a:ea typeface="+mn-ea"/>
                <a:cs typeface="+mn-cs"/>
              </a:defRPr>
            </a:lvl1pPr>
            <a:lvl2pPr marL="1756548" algn="l" defTabSz="3513095" rtl="0" eaLnBrk="1" latinLnBrk="0" hangingPunct="1">
              <a:defRPr sz="6900" kern="1200">
                <a:solidFill>
                  <a:schemeClr val="tx1"/>
                </a:solidFill>
                <a:latin typeface="+mn-lt"/>
                <a:ea typeface="+mn-ea"/>
                <a:cs typeface="+mn-cs"/>
              </a:defRPr>
            </a:lvl2pPr>
            <a:lvl3pPr marL="3513095" algn="l" defTabSz="3513095" rtl="0" eaLnBrk="1" latinLnBrk="0" hangingPunct="1">
              <a:defRPr sz="6900" kern="1200">
                <a:solidFill>
                  <a:schemeClr val="tx1"/>
                </a:solidFill>
                <a:latin typeface="+mn-lt"/>
                <a:ea typeface="+mn-ea"/>
                <a:cs typeface="+mn-cs"/>
              </a:defRPr>
            </a:lvl3pPr>
            <a:lvl4pPr marL="5269644" algn="l" defTabSz="3513095" rtl="0" eaLnBrk="1" latinLnBrk="0" hangingPunct="1">
              <a:defRPr sz="6900" kern="1200">
                <a:solidFill>
                  <a:schemeClr val="tx1"/>
                </a:solidFill>
                <a:latin typeface="+mn-lt"/>
                <a:ea typeface="+mn-ea"/>
                <a:cs typeface="+mn-cs"/>
              </a:defRPr>
            </a:lvl4pPr>
            <a:lvl5pPr marL="7026192" algn="l" defTabSz="3513095" rtl="0" eaLnBrk="1" latinLnBrk="0" hangingPunct="1">
              <a:defRPr sz="6900" kern="1200">
                <a:solidFill>
                  <a:schemeClr val="tx1"/>
                </a:solidFill>
                <a:latin typeface="+mn-lt"/>
                <a:ea typeface="+mn-ea"/>
                <a:cs typeface="+mn-cs"/>
              </a:defRPr>
            </a:lvl5pPr>
            <a:lvl6pPr marL="8782740" algn="l" defTabSz="3513095" rtl="0" eaLnBrk="1" latinLnBrk="0" hangingPunct="1">
              <a:defRPr sz="6900" kern="1200">
                <a:solidFill>
                  <a:schemeClr val="tx1"/>
                </a:solidFill>
                <a:latin typeface="+mn-lt"/>
                <a:ea typeface="+mn-ea"/>
                <a:cs typeface="+mn-cs"/>
              </a:defRPr>
            </a:lvl6pPr>
            <a:lvl7pPr marL="10539287" algn="l" defTabSz="3513095" rtl="0" eaLnBrk="1" latinLnBrk="0" hangingPunct="1">
              <a:defRPr sz="6900" kern="1200">
                <a:solidFill>
                  <a:schemeClr val="tx1"/>
                </a:solidFill>
                <a:latin typeface="+mn-lt"/>
                <a:ea typeface="+mn-ea"/>
                <a:cs typeface="+mn-cs"/>
              </a:defRPr>
            </a:lvl7pPr>
            <a:lvl8pPr marL="12295836" algn="l" defTabSz="3513095" rtl="0" eaLnBrk="1" latinLnBrk="0" hangingPunct="1">
              <a:defRPr sz="6900" kern="1200">
                <a:solidFill>
                  <a:schemeClr val="tx1"/>
                </a:solidFill>
                <a:latin typeface="+mn-lt"/>
                <a:ea typeface="+mn-ea"/>
                <a:cs typeface="+mn-cs"/>
              </a:defRPr>
            </a:lvl8pPr>
            <a:lvl9pPr marL="14052384" algn="l" defTabSz="3513095" rtl="0" eaLnBrk="1" latinLnBrk="0" hangingPunct="1">
              <a:defRPr sz="6900" kern="1200">
                <a:solidFill>
                  <a:schemeClr val="tx1"/>
                </a:solidFill>
                <a:latin typeface="+mn-lt"/>
                <a:ea typeface="+mn-ea"/>
                <a:cs typeface="+mn-cs"/>
              </a:defRPr>
            </a:lvl9pPr>
          </a:lstStyle>
          <a:p>
            <a:pPr algn="ctr"/>
            <a:fld id="{1D0EB0AF-BBE9-46F9-BCF7-8F99A5DFC373}" type="slidenum">
              <a:rPr lang="en-US"/>
              <a:pPr algn="ctr"/>
              <a:t>18</a:t>
            </a:fld>
            <a:endParaRPr lang="en-US" dirty="0"/>
          </a:p>
        </p:txBody>
      </p:sp>
      <p:sp>
        <p:nvSpPr>
          <p:cNvPr id="2" name="TextBox 1">
            <a:extLst>
              <a:ext uri="{FF2B5EF4-FFF2-40B4-BE49-F238E27FC236}">
                <a16:creationId xmlns:a16="http://schemas.microsoft.com/office/drawing/2014/main" id="{CE2028D5-6006-5288-4EAE-95E04AE1CD14}"/>
              </a:ext>
            </a:extLst>
          </p:cNvPr>
          <p:cNvSpPr txBox="1"/>
          <p:nvPr/>
        </p:nvSpPr>
        <p:spPr>
          <a:xfrm>
            <a:off x="23574648" y="17647521"/>
            <a:ext cx="5219622" cy="1862048"/>
          </a:xfrm>
          <a:prstGeom prst="rect">
            <a:avLst/>
          </a:prstGeom>
          <a:noFill/>
        </p:spPr>
        <p:txBody>
          <a:bodyPr wrap="square">
            <a:spAutoFit/>
          </a:bodyPr>
          <a:lstStyle/>
          <a:p>
            <a:r>
              <a:rPr lang="en-CA" sz="2300" dirty="0">
                <a:solidFill>
                  <a:srgbClr val="002060"/>
                </a:solidFill>
              </a:rPr>
              <a:t>*Requires minor adjustment to preferred north interchange alternative alignment. These are not shown on slides 16 &amp; 17 as the minor modifications are not decision relevant.</a:t>
            </a:r>
          </a:p>
        </p:txBody>
      </p:sp>
      <p:grpSp>
        <p:nvGrpSpPr>
          <p:cNvPr id="32" name="Group 31">
            <a:extLst>
              <a:ext uri="{FF2B5EF4-FFF2-40B4-BE49-F238E27FC236}">
                <a16:creationId xmlns:a16="http://schemas.microsoft.com/office/drawing/2014/main" id="{3F520D38-0864-DF9E-B1E4-9523E50F2A4D}"/>
              </a:ext>
            </a:extLst>
          </p:cNvPr>
          <p:cNvGrpSpPr/>
          <p:nvPr/>
        </p:nvGrpSpPr>
        <p:grpSpPr>
          <a:xfrm>
            <a:off x="128207" y="13698876"/>
            <a:ext cx="22456293" cy="3911092"/>
            <a:chOff x="128207" y="13698876"/>
            <a:chExt cx="22456293" cy="3911092"/>
          </a:xfrm>
        </p:grpSpPr>
        <p:pic>
          <p:nvPicPr>
            <p:cNvPr id="24" name="Picture 23" descr="A map of a highway&#10;&#10;Description automatically generated">
              <a:extLst>
                <a:ext uri="{FF2B5EF4-FFF2-40B4-BE49-F238E27FC236}">
                  <a16:creationId xmlns:a16="http://schemas.microsoft.com/office/drawing/2014/main" id="{DA78BA7D-1795-A7B8-29C5-103AE473567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0763" t="20882" r="22026" b="2379"/>
            <a:stretch/>
          </p:blipFill>
          <p:spPr>
            <a:xfrm>
              <a:off x="133913" y="13698876"/>
              <a:ext cx="5261431" cy="3887194"/>
            </a:xfrm>
            <a:prstGeom prst="rect">
              <a:avLst/>
            </a:prstGeom>
          </p:spPr>
        </p:pic>
        <p:pic>
          <p:nvPicPr>
            <p:cNvPr id="25" name="Picture 24" descr="A map of a highway&#10;&#10;Description automatically generated">
              <a:extLst>
                <a:ext uri="{FF2B5EF4-FFF2-40B4-BE49-F238E27FC236}">
                  <a16:creationId xmlns:a16="http://schemas.microsoft.com/office/drawing/2014/main" id="{CDD982D8-509B-A8AB-FF3C-D8F370A2515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10956" t="19676" r="22701" b="3776"/>
            <a:stretch/>
          </p:blipFill>
          <p:spPr>
            <a:xfrm>
              <a:off x="5886262" y="13719378"/>
              <a:ext cx="5193538" cy="3877390"/>
            </a:xfrm>
            <a:prstGeom prst="rect">
              <a:avLst/>
            </a:prstGeom>
          </p:spPr>
        </p:pic>
        <p:pic>
          <p:nvPicPr>
            <p:cNvPr id="26" name="Picture 25" descr="A map of a highway&#10;&#10;Description automatically generated">
              <a:extLst>
                <a:ext uri="{FF2B5EF4-FFF2-40B4-BE49-F238E27FC236}">
                  <a16:creationId xmlns:a16="http://schemas.microsoft.com/office/drawing/2014/main" id="{DDD0D5A2-22C5-9B42-ABB9-D5B9747C1117}"/>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10707" t="20882" r="22083" b="2379"/>
            <a:stretch/>
          </p:blipFill>
          <p:spPr>
            <a:xfrm>
              <a:off x="17323068" y="13709573"/>
              <a:ext cx="5261432" cy="3887195"/>
            </a:xfrm>
            <a:prstGeom prst="rect">
              <a:avLst/>
            </a:prstGeom>
          </p:spPr>
        </p:pic>
        <p:pic>
          <p:nvPicPr>
            <p:cNvPr id="27" name="Picture 26" descr="A map of a highway&#10;&#10;Description automatically generated">
              <a:extLst>
                <a:ext uri="{FF2B5EF4-FFF2-40B4-BE49-F238E27FC236}">
                  <a16:creationId xmlns:a16="http://schemas.microsoft.com/office/drawing/2014/main" id="{2156E017-0871-78E0-C9E7-B66E84B7F8E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10781" t="20881" r="22009" b="2379"/>
            <a:stretch/>
          </p:blipFill>
          <p:spPr>
            <a:xfrm>
              <a:off x="11570718" y="13722774"/>
              <a:ext cx="5261432" cy="3887194"/>
            </a:xfrm>
            <a:prstGeom prst="rect">
              <a:avLst/>
            </a:prstGeom>
          </p:spPr>
        </p:pic>
        <p:sp>
          <p:nvSpPr>
            <p:cNvPr id="28" name="TextBox 27">
              <a:extLst>
                <a:ext uri="{FF2B5EF4-FFF2-40B4-BE49-F238E27FC236}">
                  <a16:creationId xmlns:a16="http://schemas.microsoft.com/office/drawing/2014/main" id="{60D67E94-41FA-FECF-1605-88687E99FB95}"/>
                </a:ext>
              </a:extLst>
            </p:cNvPr>
            <p:cNvSpPr txBox="1"/>
            <p:nvPr/>
          </p:nvSpPr>
          <p:spPr>
            <a:xfrm>
              <a:off x="128207" y="13699275"/>
              <a:ext cx="1465401" cy="369332"/>
            </a:xfrm>
            <a:prstGeom prst="rect">
              <a:avLst/>
            </a:prstGeom>
            <a:noFill/>
          </p:spPr>
          <p:txBody>
            <a:bodyPr wrap="none" rtlCol="0">
              <a:spAutoFit/>
            </a:bodyPr>
            <a:lstStyle/>
            <a:p>
              <a:r>
                <a:rPr lang="en-CA" sz="1800" dirty="0">
                  <a:solidFill>
                    <a:schemeClr val="bg1"/>
                  </a:solidFill>
                  <a:latin typeface="Arial Narrow" panose="020B0606020202030204" pitchFamily="34" charset="0"/>
                </a:rPr>
                <a:t>PRELIMINARY</a:t>
              </a:r>
            </a:p>
          </p:txBody>
        </p:sp>
        <p:sp>
          <p:nvSpPr>
            <p:cNvPr id="29" name="TextBox 28">
              <a:extLst>
                <a:ext uri="{FF2B5EF4-FFF2-40B4-BE49-F238E27FC236}">
                  <a16:creationId xmlns:a16="http://schemas.microsoft.com/office/drawing/2014/main" id="{8C949F84-5907-79E0-EB8A-0B56433CDCBB}"/>
                </a:ext>
              </a:extLst>
            </p:cNvPr>
            <p:cNvSpPr txBox="1"/>
            <p:nvPr/>
          </p:nvSpPr>
          <p:spPr>
            <a:xfrm>
              <a:off x="5886262" y="13718325"/>
              <a:ext cx="1465401" cy="369332"/>
            </a:xfrm>
            <a:prstGeom prst="rect">
              <a:avLst/>
            </a:prstGeom>
            <a:noFill/>
          </p:spPr>
          <p:txBody>
            <a:bodyPr wrap="none" rtlCol="0">
              <a:spAutoFit/>
            </a:bodyPr>
            <a:lstStyle/>
            <a:p>
              <a:r>
                <a:rPr lang="en-CA" sz="1800" dirty="0">
                  <a:solidFill>
                    <a:schemeClr val="bg1"/>
                  </a:solidFill>
                  <a:latin typeface="Arial Narrow" panose="020B0606020202030204" pitchFamily="34" charset="0"/>
                </a:rPr>
                <a:t>PRELIMINARY</a:t>
              </a:r>
            </a:p>
          </p:txBody>
        </p:sp>
        <p:sp>
          <p:nvSpPr>
            <p:cNvPr id="30" name="TextBox 29">
              <a:extLst>
                <a:ext uri="{FF2B5EF4-FFF2-40B4-BE49-F238E27FC236}">
                  <a16:creationId xmlns:a16="http://schemas.microsoft.com/office/drawing/2014/main" id="{BCA40FEC-7B97-63A6-9715-DCC11845F2E1}"/>
                </a:ext>
              </a:extLst>
            </p:cNvPr>
            <p:cNvSpPr txBox="1"/>
            <p:nvPr/>
          </p:nvSpPr>
          <p:spPr>
            <a:xfrm>
              <a:off x="11590565" y="13742945"/>
              <a:ext cx="1465401" cy="369332"/>
            </a:xfrm>
            <a:prstGeom prst="rect">
              <a:avLst/>
            </a:prstGeom>
            <a:noFill/>
          </p:spPr>
          <p:txBody>
            <a:bodyPr wrap="none" rtlCol="0">
              <a:spAutoFit/>
            </a:bodyPr>
            <a:lstStyle/>
            <a:p>
              <a:r>
                <a:rPr lang="en-CA" sz="1800" dirty="0">
                  <a:solidFill>
                    <a:schemeClr val="bg1"/>
                  </a:solidFill>
                  <a:latin typeface="Arial Narrow" panose="020B0606020202030204" pitchFamily="34" charset="0"/>
                </a:rPr>
                <a:t>PRELIMINARY</a:t>
              </a:r>
            </a:p>
          </p:txBody>
        </p:sp>
        <p:sp>
          <p:nvSpPr>
            <p:cNvPr id="31" name="TextBox 30">
              <a:extLst>
                <a:ext uri="{FF2B5EF4-FFF2-40B4-BE49-F238E27FC236}">
                  <a16:creationId xmlns:a16="http://schemas.microsoft.com/office/drawing/2014/main" id="{E1153D06-5D1D-61E8-E52E-9E8D01F709A2}"/>
                </a:ext>
              </a:extLst>
            </p:cNvPr>
            <p:cNvSpPr txBox="1"/>
            <p:nvPr/>
          </p:nvSpPr>
          <p:spPr>
            <a:xfrm>
              <a:off x="17323068" y="13718325"/>
              <a:ext cx="1465401" cy="369332"/>
            </a:xfrm>
            <a:prstGeom prst="rect">
              <a:avLst/>
            </a:prstGeom>
            <a:noFill/>
          </p:spPr>
          <p:txBody>
            <a:bodyPr wrap="none" rtlCol="0">
              <a:spAutoFit/>
            </a:bodyPr>
            <a:lstStyle/>
            <a:p>
              <a:r>
                <a:rPr lang="en-CA" sz="1800" dirty="0">
                  <a:solidFill>
                    <a:schemeClr val="bg1"/>
                  </a:solidFill>
                  <a:latin typeface="Arial Narrow" panose="020B0606020202030204" pitchFamily="34" charset="0"/>
                </a:rPr>
                <a:t>PRELIMINARY</a:t>
              </a:r>
            </a:p>
          </p:txBody>
        </p:sp>
      </p:grpSp>
    </p:spTree>
    <p:extLst>
      <p:ext uri="{BB962C8B-B14F-4D97-AF65-F5344CB8AC3E}">
        <p14:creationId xmlns:p14="http://schemas.microsoft.com/office/powerpoint/2010/main" val="3328781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E658248-CBFC-FB92-D41B-976A5A1B7861}"/>
              </a:ext>
            </a:extLst>
          </p:cNvPr>
          <p:cNvSpPr>
            <a:spLocks noGrp="1"/>
          </p:cNvSpPr>
          <p:nvPr>
            <p:ph type="title" idx="4294967295"/>
          </p:nvPr>
        </p:nvSpPr>
        <p:spPr>
          <a:xfrm>
            <a:off x="0" y="4806166"/>
            <a:ext cx="29260800" cy="1422400"/>
          </a:xfrm>
          <a:prstGeom prst="rect">
            <a:avLst/>
          </a:prstGeom>
        </p:spPr>
        <p:txBody>
          <a:bodyPr/>
          <a:lstStyle/>
          <a:p>
            <a:pPr rtl="0" eaLnBrk="1" latinLnBrk="0" hangingPunct="1"/>
            <a:r>
              <a:rPr lang="en-CA" sz="8000" b="1" kern="1200" dirty="0">
                <a:solidFill>
                  <a:srgbClr val="002060"/>
                </a:solidFill>
                <a:effectLst/>
                <a:latin typeface="Calibri" panose="020F0502020204030204" pitchFamily="34" charset="0"/>
                <a:ea typeface="+mn-ea"/>
                <a:cs typeface="+mn-cs"/>
              </a:rPr>
              <a:t>Summary of Long List Alternatives     </a:t>
            </a:r>
            <a:endParaRPr lang="en-CA" dirty="0"/>
          </a:p>
        </p:txBody>
      </p:sp>
      <p:sp>
        <p:nvSpPr>
          <p:cNvPr id="4" name="TextBox 3">
            <a:extLst>
              <a:ext uri="{FF2B5EF4-FFF2-40B4-BE49-F238E27FC236}">
                <a16:creationId xmlns:a16="http://schemas.microsoft.com/office/drawing/2014/main" id="{4494BE06-0491-F751-8A71-53541853F7ED}"/>
              </a:ext>
            </a:extLst>
          </p:cNvPr>
          <p:cNvSpPr txBox="1"/>
          <p:nvPr/>
        </p:nvSpPr>
        <p:spPr>
          <a:xfrm>
            <a:off x="229989" y="6553934"/>
            <a:ext cx="28794837" cy="769441"/>
          </a:xfrm>
          <a:prstGeom prst="rect">
            <a:avLst/>
          </a:prstGeom>
          <a:noFill/>
        </p:spPr>
        <p:txBody>
          <a:bodyPr wrap="square" rtlCol="0">
            <a:spAutoFit/>
          </a:bodyPr>
          <a:lstStyle/>
          <a:p>
            <a:pPr>
              <a:defRPr/>
            </a:pPr>
            <a:r>
              <a:rPr lang="en-CA" sz="4400" b="1" u="sng" dirty="0">
                <a:solidFill>
                  <a:srgbClr val="002060"/>
                </a:solidFill>
                <a:latin typeface="+mj-lt"/>
                <a:ea typeface="+mj-ea"/>
                <a:cs typeface="+mj-cs"/>
              </a:rPr>
              <a:t>Sydenham Road Interchange Improvements – South </a:t>
            </a:r>
            <a:r>
              <a:rPr lang="en-CA" sz="4400" b="1" u="sng" dirty="0">
                <a:solidFill>
                  <a:srgbClr val="17375E"/>
                </a:solidFill>
                <a:latin typeface="+mj-lt"/>
                <a:ea typeface="+mj-ea"/>
                <a:cs typeface="+mj-cs"/>
              </a:rPr>
              <a:t>Side (</a:t>
            </a:r>
            <a:r>
              <a:rPr lang="en-CA" sz="4400" b="1" u="sng" dirty="0">
                <a:solidFill>
                  <a:srgbClr val="00B050"/>
                </a:solidFill>
                <a:latin typeface="+mj-lt"/>
                <a:ea typeface="+mj-ea"/>
                <a:cs typeface="+mj-cs"/>
              </a:rPr>
              <a:t>Carried Forward to Short List Evaluation</a:t>
            </a:r>
            <a:r>
              <a:rPr lang="en-CA" sz="4400" b="1" u="sng" dirty="0">
                <a:solidFill>
                  <a:srgbClr val="17375E"/>
                </a:solidFill>
                <a:latin typeface="+mj-lt"/>
                <a:ea typeface="+mj-ea"/>
                <a:cs typeface="+mj-cs"/>
              </a:rPr>
              <a:t>)</a:t>
            </a:r>
            <a:endParaRPr lang="en-CA" sz="4400" b="1" u="sng" dirty="0">
              <a:solidFill>
                <a:srgbClr val="002060"/>
              </a:solidFill>
              <a:latin typeface="+mj-lt"/>
              <a:ea typeface="+mj-ea"/>
              <a:cs typeface="+mj-cs"/>
            </a:endParaRPr>
          </a:p>
        </p:txBody>
      </p:sp>
      <p:pic>
        <p:nvPicPr>
          <p:cNvPr id="21" name="Picture 20">
            <a:extLst>
              <a:ext uri="{FF2B5EF4-FFF2-40B4-BE49-F238E27FC236}">
                <a16:creationId xmlns:a16="http://schemas.microsoft.com/office/drawing/2014/main" id="{12D2BE91-7D02-63DF-97D6-B23BDB155AF9}"/>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9989" y="7954729"/>
            <a:ext cx="9692640" cy="6271709"/>
          </a:xfrm>
          <a:prstGeom prst="rect">
            <a:avLst/>
          </a:prstGeom>
        </p:spPr>
      </p:pic>
      <p:sp>
        <p:nvSpPr>
          <p:cNvPr id="11" name="TextBox 10">
            <a:extLst>
              <a:ext uri="{FF2B5EF4-FFF2-40B4-BE49-F238E27FC236}">
                <a16:creationId xmlns:a16="http://schemas.microsoft.com/office/drawing/2014/main" id="{DC712795-EF52-EB55-2767-0EDA27AB7BC8}"/>
              </a:ext>
            </a:extLst>
          </p:cNvPr>
          <p:cNvSpPr txBox="1"/>
          <p:nvPr/>
        </p:nvSpPr>
        <p:spPr>
          <a:xfrm>
            <a:off x="3016447" y="14119128"/>
            <a:ext cx="3920753" cy="1477328"/>
          </a:xfrm>
          <a:prstGeom prst="rect">
            <a:avLst/>
          </a:prstGeom>
          <a:noFill/>
        </p:spPr>
        <p:txBody>
          <a:bodyPr wrap="none" rtlCol="0">
            <a:spAutoFit/>
          </a:bodyPr>
          <a:lstStyle/>
          <a:p>
            <a:pPr algn="ctr"/>
            <a:r>
              <a:rPr lang="pt-BR" sz="5000" b="1" dirty="0">
                <a:solidFill>
                  <a:srgbClr val="17375E"/>
                </a:solidFill>
                <a:latin typeface="+mj-lt"/>
                <a:ea typeface="Times New Roman" panose="02020603050405020304" pitchFamily="18" charset="0"/>
                <a:cs typeface="Arial" panose="020B0604020202020204" pitchFamily="34" charset="0"/>
              </a:rPr>
              <a:t>Alternative S3</a:t>
            </a:r>
            <a:br>
              <a:rPr lang="pt-BR" sz="5000" b="1" dirty="0">
                <a:solidFill>
                  <a:srgbClr val="17375E"/>
                </a:solidFill>
                <a:latin typeface="+mj-lt"/>
                <a:ea typeface="Times New Roman" panose="02020603050405020304" pitchFamily="18" charset="0"/>
                <a:cs typeface="Arial" panose="020B0604020202020204" pitchFamily="34" charset="0"/>
              </a:rPr>
            </a:br>
            <a:r>
              <a:rPr lang="pt-BR" sz="4000" b="1" dirty="0">
                <a:solidFill>
                  <a:srgbClr val="17375E"/>
                </a:solidFill>
                <a:latin typeface="+mj-lt"/>
                <a:ea typeface="Times New Roman" panose="02020603050405020304" pitchFamily="18" charset="0"/>
                <a:cs typeface="Arial" panose="020B0604020202020204" pitchFamily="34" charset="0"/>
              </a:rPr>
              <a:t>Parclo A2</a:t>
            </a:r>
            <a:endParaRPr lang="en-CA" sz="4000" dirty="0"/>
          </a:p>
        </p:txBody>
      </p:sp>
      <p:sp>
        <p:nvSpPr>
          <p:cNvPr id="28" name="TextBox 27">
            <a:extLst>
              <a:ext uri="{FF2B5EF4-FFF2-40B4-BE49-F238E27FC236}">
                <a16:creationId xmlns:a16="http://schemas.microsoft.com/office/drawing/2014/main" id="{85DAD845-9396-AEE2-AE19-87C82166744F}"/>
              </a:ext>
            </a:extLst>
          </p:cNvPr>
          <p:cNvSpPr txBox="1"/>
          <p:nvPr/>
        </p:nvSpPr>
        <p:spPr>
          <a:xfrm>
            <a:off x="563531" y="15721473"/>
            <a:ext cx="9574336" cy="3662541"/>
          </a:xfrm>
          <a:prstGeom prst="rect">
            <a:avLst/>
          </a:prstGeom>
          <a:noFill/>
        </p:spPr>
        <p:txBody>
          <a:bodyPr wrap="square" rtlCol="0">
            <a:spAutoFit/>
          </a:bodyPr>
          <a:lstStyle/>
          <a:p>
            <a:r>
              <a:rPr lang="en-CA" sz="4000" b="1" dirty="0">
                <a:solidFill>
                  <a:srgbClr val="17375E"/>
                </a:solidFill>
              </a:rPr>
              <a:t>For Alternative S3:</a:t>
            </a:r>
          </a:p>
          <a:p>
            <a:pPr marL="501650" indent="-501650">
              <a:lnSpc>
                <a:spcPct val="95000"/>
              </a:lnSpc>
              <a:buSzPct val="75000"/>
              <a:buFont typeface="Wingdings" panose="05000000000000000000" pitchFamily="2" charset="2"/>
              <a:buChar char="Ø"/>
            </a:pPr>
            <a:r>
              <a:rPr lang="en-CA" sz="4000" dirty="0">
                <a:solidFill>
                  <a:srgbClr val="17375E"/>
                </a:solidFill>
                <a:latin typeface="+mj-lt"/>
                <a:cs typeface="Arial" panose="020B0604020202020204" pitchFamily="34" charset="0"/>
              </a:rPr>
              <a:t>Mitigation is required to address access concerns associated with multiple entrances at the south ramp terminal intersection.</a:t>
            </a:r>
          </a:p>
          <a:p>
            <a:pPr marL="857250" indent="-857250">
              <a:buFont typeface="Arial" panose="020B0604020202020204" pitchFamily="34" charset="0"/>
              <a:buChar char="•"/>
            </a:pPr>
            <a:endParaRPr lang="en-CA" sz="4000" dirty="0">
              <a:solidFill>
                <a:srgbClr val="17375E"/>
              </a:solidFill>
            </a:endParaRPr>
          </a:p>
        </p:txBody>
      </p:sp>
      <p:sp>
        <p:nvSpPr>
          <p:cNvPr id="12" name="TextBox 11">
            <a:extLst>
              <a:ext uri="{FF2B5EF4-FFF2-40B4-BE49-F238E27FC236}">
                <a16:creationId xmlns:a16="http://schemas.microsoft.com/office/drawing/2014/main" id="{6EAE2152-F3F2-F4AA-E2D7-6CCFF716C2B0}"/>
              </a:ext>
            </a:extLst>
          </p:cNvPr>
          <p:cNvSpPr txBox="1"/>
          <p:nvPr/>
        </p:nvSpPr>
        <p:spPr>
          <a:xfrm>
            <a:off x="11484305" y="14119128"/>
            <a:ext cx="6311378" cy="1477328"/>
          </a:xfrm>
          <a:prstGeom prst="rect">
            <a:avLst/>
          </a:prstGeom>
          <a:noFill/>
        </p:spPr>
        <p:txBody>
          <a:bodyPr wrap="square" rtlCol="0">
            <a:spAutoFit/>
          </a:bodyPr>
          <a:lstStyle/>
          <a:p>
            <a:pPr algn="ctr"/>
            <a:r>
              <a:rPr lang="en-CA" sz="5000" b="1" dirty="0">
                <a:solidFill>
                  <a:srgbClr val="17375E"/>
                </a:solidFill>
                <a:latin typeface="+mj-lt"/>
                <a:ea typeface="Times New Roman" panose="02020603050405020304" pitchFamily="18" charset="0"/>
                <a:cs typeface="Arial" panose="020B0604020202020204" pitchFamily="34" charset="0"/>
              </a:rPr>
              <a:t>Alternative S7* </a:t>
            </a:r>
            <a:br>
              <a:rPr lang="en-CA" sz="4000" b="1" dirty="0">
                <a:solidFill>
                  <a:srgbClr val="17375E"/>
                </a:solidFill>
                <a:latin typeface="+mj-lt"/>
                <a:ea typeface="Times New Roman" panose="02020603050405020304" pitchFamily="18" charset="0"/>
                <a:cs typeface="Arial" panose="020B0604020202020204" pitchFamily="34" charset="0"/>
              </a:rPr>
            </a:br>
            <a:r>
              <a:rPr lang="en-CA" sz="4000" b="1" dirty="0">
                <a:solidFill>
                  <a:srgbClr val="17375E"/>
                </a:solidFill>
                <a:latin typeface="+mj-lt"/>
                <a:ea typeface="Times New Roman" panose="02020603050405020304" pitchFamily="18" charset="0"/>
                <a:cs typeface="Arial" panose="020B0604020202020204" pitchFamily="34" charset="0"/>
              </a:rPr>
              <a:t>Parclo A2 with Roundabout</a:t>
            </a:r>
            <a:endParaRPr lang="en-CA" sz="4000" dirty="0"/>
          </a:p>
        </p:txBody>
      </p:sp>
      <p:sp>
        <p:nvSpPr>
          <p:cNvPr id="14" name="TextBox 13">
            <a:extLst>
              <a:ext uri="{FF2B5EF4-FFF2-40B4-BE49-F238E27FC236}">
                <a16:creationId xmlns:a16="http://schemas.microsoft.com/office/drawing/2014/main" id="{86837380-CA58-12B6-D5D4-57ED640C6723}"/>
              </a:ext>
            </a:extLst>
          </p:cNvPr>
          <p:cNvSpPr txBox="1"/>
          <p:nvPr/>
        </p:nvSpPr>
        <p:spPr>
          <a:xfrm>
            <a:off x="22187635" y="14119128"/>
            <a:ext cx="4239750" cy="1477328"/>
          </a:xfrm>
          <a:prstGeom prst="rect">
            <a:avLst/>
          </a:prstGeom>
          <a:noFill/>
        </p:spPr>
        <p:txBody>
          <a:bodyPr wrap="none" rtlCol="0">
            <a:spAutoFit/>
          </a:bodyPr>
          <a:lstStyle/>
          <a:p>
            <a:pPr algn="ctr"/>
            <a:r>
              <a:rPr lang="en-CA" sz="5000" b="1" dirty="0">
                <a:solidFill>
                  <a:srgbClr val="17375E"/>
                </a:solidFill>
                <a:latin typeface="+mj-lt"/>
                <a:ea typeface="Times New Roman" panose="02020603050405020304" pitchFamily="18" charset="0"/>
                <a:cs typeface="Arial" panose="020B0604020202020204" pitchFamily="34" charset="0"/>
              </a:rPr>
              <a:t>Alternative</a:t>
            </a:r>
            <a:r>
              <a:rPr lang="pt-BR" sz="5000" b="1" dirty="0">
                <a:solidFill>
                  <a:srgbClr val="17375E"/>
                </a:solidFill>
                <a:latin typeface="+mj-lt"/>
                <a:ea typeface="Times New Roman" panose="02020603050405020304" pitchFamily="18" charset="0"/>
                <a:cs typeface="Arial" panose="020B0604020202020204" pitchFamily="34" charset="0"/>
              </a:rPr>
              <a:t> S8*</a:t>
            </a:r>
            <a:br>
              <a:rPr lang="pt-BR" sz="5000" b="1" dirty="0">
                <a:solidFill>
                  <a:srgbClr val="17375E"/>
                </a:solidFill>
                <a:latin typeface="+mj-lt"/>
                <a:ea typeface="Times New Roman" panose="02020603050405020304" pitchFamily="18" charset="0"/>
                <a:cs typeface="Arial" panose="020B0604020202020204" pitchFamily="34" charset="0"/>
              </a:rPr>
            </a:br>
            <a:r>
              <a:rPr lang="pt-BR" sz="4000" b="1" dirty="0">
                <a:solidFill>
                  <a:srgbClr val="17375E"/>
                </a:solidFill>
                <a:latin typeface="+mj-lt"/>
                <a:ea typeface="Times New Roman" panose="02020603050405020304" pitchFamily="18" charset="0"/>
                <a:cs typeface="Arial" panose="020B0604020202020204" pitchFamily="34" charset="0"/>
              </a:rPr>
              <a:t>Parclo A2</a:t>
            </a:r>
            <a:endParaRPr lang="en-CA" sz="4000" dirty="0"/>
          </a:p>
        </p:txBody>
      </p:sp>
      <p:sp>
        <p:nvSpPr>
          <p:cNvPr id="2" name="TextBox 1">
            <a:extLst>
              <a:ext uri="{FF2B5EF4-FFF2-40B4-BE49-F238E27FC236}">
                <a16:creationId xmlns:a16="http://schemas.microsoft.com/office/drawing/2014/main" id="{DCB7C19F-09AC-644E-39C1-88F2DB91D951}"/>
              </a:ext>
            </a:extLst>
          </p:cNvPr>
          <p:cNvSpPr txBox="1"/>
          <p:nvPr/>
        </p:nvSpPr>
        <p:spPr>
          <a:xfrm>
            <a:off x="563531" y="18922762"/>
            <a:ext cx="13298881" cy="1200329"/>
          </a:xfrm>
          <a:prstGeom prst="rect">
            <a:avLst/>
          </a:prstGeom>
          <a:noFill/>
        </p:spPr>
        <p:txBody>
          <a:bodyPr wrap="square">
            <a:spAutoFit/>
          </a:bodyPr>
          <a:lstStyle/>
          <a:p>
            <a:r>
              <a:rPr lang="en-CA" sz="3600" b="1" kern="100" dirty="0">
                <a:solidFill>
                  <a:srgbClr val="FF0000"/>
                </a:solidFill>
                <a:effectLst/>
                <a:latin typeface="Calibri" panose="020F0502020204030204" pitchFamily="34" charset="0"/>
                <a:ea typeface="DengXian" panose="02010600030101010101" pitchFamily="2" charset="-122"/>
                <a:cs typeface="Times New Roman" panose="02020603050405020304" pitchFamily="18" charset="0"/>
                <a:hlinkClick r:id="rId4"/>
              </a:rPr>
              <a:t>Click Here </a:t>
            </a:r>
            <a:r>
              <a:rPr lang="en-CA" sz="3600" kern="100" dirty="0">
                <a:solidFill>
                  <a:srgbClr val="FF0000"/>
                </a:solidFill>
                <a:effectLst/>
                <a:latin typeface="Calibri" panose="020F0502020204030204" pitchFamily="34" charset="0"/>
                <a:ea typeface="DengXian" panose="02010600030101010101" pitchFamily="2" charset="-122"/>
                <a:cs typeface="Times New Roman" panose="02020603050405020304" pitchFamily="18" charset="0"/>
              </a:rPr>
              <a:t>to view a high-resolution version of the South Side Sydenham Road Interchange Improvements Alternatives.</a:t>
            </a:r>
          </a:p>
        </p:txBody>
      </p:sp>
      <p:sp>
        <p:nvSpPr>
          <p:cNvPr id="29" name="Slide Number Placeholder 7">
            <a:extLst>
              <a:ext uri="{FF2B5EF4-FFF2-40B4-BE49-F238E27FC236}">
                <a16:creationId xmlns:a16="http://schemas.microsoft.com/office/drawing/2014/main" id="{E9871D9E-B8DA-A963-F87D-B1EAB26B2708}"/>
              </a:ext>
            </a:extLst>
          </p:cNvPr>
          <p:cNvSpPr txBox="1">
            <a:spLocks/>
          </p:cNvSpPr>
          <p:nvPr/>
        </p:nvSpPr>
        <p:spPr>
          <a:xfrm>
            <a:off x="14183783" y="20421600"/>
            <a:ext cx="893233" cy="1038578"/>
          </a:xfrm>
          <a:prstGeom prst="rect">
            <a:avLst/>
          </a:prstGeom>
        </p:spPr>
        <p:txBody>
          <a:bodyPr vert="horz" lIns="91440" tIns="45720" rIns="91440" bIns="45720" rtlCol="0" anchor="ctr"/>
          <a:lstStyle>
            <a:defPPr>
              <a:defRPr lang="en-US"/>
            </a:defPPr>
            <a:lvl1pPr marL="0" algn="r" defTabSz="3513095" rtl="0" eaLnBrk="1" latinLnBrk="0" hangingPunct="1">
              <a:defRPr sz="3556" kern="1200">
                <a:solidFill>
                  <a:schemeClr val="tx1">
                    <a:tint val="75000"/>
                  </a:schemeClr>
                </a:solidFill>
                <a:latin typeface="+mn-lt"/>
                <a:ea typeface="+mn-ea"/>
                <a:cs typeface="+mn-cs"/>
              </a:defRPr>
            </a:lvl1pPr>
            <a:lvl2pPr marL="1756548" algn="l" defTabSz="3513095" rtl="0" eaLnBrk="1" latinLnBrk="0" hangingPunct="1">
              <a:defRPr sz="6900" kern="1200">
                <a:solidFill>
                  <a:schemeClr val="tx1"/>
                </a:solidFill>
                <a:latin typeface="+mn-lt"/>
                <a:ea typeface="+mn-ea"/>
                <a:cs typeface="+mn-cs"/>
              </a:defRPr>
            </a:lvl2pPr>
            <a:lvl3pPr marL="3513095" algn="l" defTabSz="3513095" rtl="0" eaLnBrk="1" latinLnBrk="0" hangingPunct="1">
              <a:defRPr sz="6900" kern="1200">
                <a:solidFill>
                  <a:schemeClr val="tx1"/>
                </a:solidFill>
                <a:latin typeface="+mn-lt"/>
                <a:ea typeface="+mn-ea"/>
                <a:cs typeface="+mn-cs"/>
              </a:defRPr>
            </a:lvl3pPr>
            <a:lvl4pPr marL="5269644" algn="l" defTabSz="3513095" rtl="0" eaLnBrk="1" latinLnBrk="0" hangingPunct="1">
              <a:defRPr sz="6900" kern="1200">
                <a:solidFill>
                  <a:schemeClr val="tx1"/>
                </a:solidFill>
                <a:latin typeface="+mn-lt"/>
                <a:ea typeface="+mn-ea"/>
                <a:cs typeface="+mn-cs"/>
              </a:defRPr>
            </a:lvl4pPr>
            <a:lvl5pPr marL="7026192" algn="l" defTabSz="3513095" rtl="0" eaLnBrk="1" latinLnBrk="0" hangingPunct="1">
              <a:defRPr sz="6900" kern="1200">
                <a:solidFill>
                  <a:schemeClr val="tx1"/>
                </a:solidFill>
                <a:latin typeface="+mn-lt"/>
                <a:ea typeface="+mn-ea"/>
                <a:cs typeface="+mn-cs"/>
              </a:defRPr>
            </a:lvl5pPr>
            <a:lvl6pPr marL="8782740" algn="l" defTabSz="3513095" rtl="0" eaLnBrk="1" latinLnBrk="0" hangingPunct="1">
              <a:defRPr sz="6900" kern="1200">
                <a:solidFill>
                  <a:schemeClr val="tx1"/>
                </a:solidFill>
                <a:latin typeface="+mn-lt"/>
                <a:ea typeface="+mn-ea"/>
                <a:cs typeface="+mn-cs"/>
              </a:defRPr>
            </a:lvl6pPr>
            <a:lvl7pPr marL="10539287" algn="l" defTabSz="3513095" rtl="0" eaLnBrk="1" latinLnBrk="0" hangingPunct="1">
              <a:defRPr sz="6900" kern="1200">
                <a:solidFill>
                  <a:schemeClr val="tx1"/>
                </a:solidFill>
                <a:latin typeface="+mn-lt"/>
                <a:ea typeface="+mn-ea"/>
                <a:cs typeface="+mn-cs"/>
              </a:defRPr>
            </a:lvl7pPr>
            <a:lvl8pPr marL="12295836" algn="l" defTabSz="3513095" rtl="0" eaLnBrk="1" latinLnBrk="0" hangingPunct="1">
              <a:defRPr sz="6900" kern="1200">
                <a:solidFill>
                  <a:schemeClr val="tx1"/>
                </a:solidFill>
                <a:latin typeface="+mn-lt"/>
                <a:ea typeface="+mn-ea"/>
                <a:cs typeface="+mn-cs"/>
              </a:defRPr>
            </a:lvl8pPr>
            <a:lvl9pPr marL="14052384" algn="l" defTabSz="3513095" rtl="0" eaLnBrk="1" latinLnBrk="0" hangingPunct="1">
              <a:defRPr sz="6900" kern="1200">
                <a:solidFill>
                  <a:schemeClr val="tx1"/>
                </a:solidFill>
                <a:latin typeface="+mn-lt"/>
                <a:ea typeface="+mn-ea"/>
                <a:cs typeface="+mn-cs"/>
              </a:defRPr>
            </a:lvl9pPr>
          </a:lstStyle>
          <a:p>
            <a:pPr algn="ctr"/>
            <a:fld id="{1D0EB0AF-BBE9-46F9-BCF7-8F99A5DFC373}" type="slidenum">
              <a:rPr lang="en-US"/>
              <a:pPr algn="ctr"/>
              <a:t>19</a:t>
            </a:fld>
            <a:endParaRPr lang="en-US" dirty="0"/>
          </a:p>
        </p:txBody>
      </p:sp>
      <p:sp>
        <p:nvSpPr>
          <p:cNvPr id="3" name="TextBox 2">
            <a:extLst>
              <a:ext uri="{FF2B5EF4-FFF2-40B4-BE49-F238E27FC236}">
                <a16:creationId xmlns:a16="http://schemas.microsoft.com/office/drawing/2014/main" id="{66BCC751-F12F-0D96-441A-C7F28607295D}"/>
              </a:ext>
            </a:extLst>
          </p:cNvPr>
          <p:cNvSpPr txBox="1"/>
          <p:nvPr/>
        </p:nvSpPr>
        <p:spPr>
          <a:xfrm>
            <a:off x="15916275" y="8986218"/>
            <a:ext cx="3145673" cy="2308324"/>
          </a:xfrm>
          <a:prstGeom prst="rect">
            <a:avLst/>
          </a:prstGeom>
          <a:noFill/>
        </p:spPr>
        <p:txBody>
          <a:bodyPr wrap="square">
            <a:spAutoFit/>
          </a:bodyPr>
          <a:lstStyle/>
          <a:p>
            <a:r>
              <a:rPr lang="en-CA" sz="1800" dirty="0">
                <a:solidFill>
                  <a:srgbClr val="FFFFFF"/>
                </a:solidFill>
              </a:rPr>
              <a:t>REQUIRES MINOR ADJUSTMENT TO PREFERRED NORTH INTERCHANGE ALTERNATIVE ALIGNMENT. THESE ARE NOT SHOWN ON SLIDES 16 &amp; 17 AS THE MINOR MODIFICATIONS ARE NOT DECISION RELEVANT</a:t>
            </a:r>
          </a:p>
        </p:txBody>
      </p:sp>
      <p:cxnSp>
        <p:nvCxnSpPr>
          <p:cNvPr id="9" name="Straight Arrow Connector 8">
            <a:extLst>
              <a:ext uri="{FF2B5EF4-FFF2-40B4-BE49-F238E27FC236}">
                <a16:creationId xmlns:a16="http://schemas.microsoft.com/office/drawing/2014/main" id="{298FD85C-65B4-4A40-3EF3-D053E71BE8DD}"/>
              </a:ext>
            </a:extLst>
          </p:cNvPr>
          <p:cNvCxnSpPr>
            <a:cxnSpLocks/>
            <a:stCxn id="3" idx="1"/>
          </p:cNvCxnSpPr>
          <p:nvPr/>
        </p:nvCxnSpPr>
        <p:spPr>
          <a:xfrm flipH="1">
            <a:off x="13639800" y="10140380"/>
            <a:ext cx="2276475" cy="33712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2FCFF865-5998-E0F6-0B59-EDA615205639}"/>
              </a:ext>
            </a:extLst>
          </p:cNvPr>
          <p:cNvSpPr txBox="1"/>
          <p:nvPr/>
        </p:nvSpPr>
        <p:spPr>
          <a:xfrm>
            <a:off x="25450491" y="9029595"/>
            <a:ext cx="3145673" cy="2308324"/>
          </a:xfrm>
          <a:prstGeom prst="rect">
            <a:avLst/>
          </a:prstGeom>
          <a:noFill/>
        </p:spPr>
        <p:txBody>
          <a:bodyPr wrap="square">
            <a:spAutoFit/>
          </a:bodyPr>
          <a:lstStyle/>
          <a:p>
            <a:r>
              <a:rPr lang="en-CA" sz="1800" dirty="0">
                <a:solidFill>
                  <a:srgbClr val="FFFFFF"/>
                </a:solidFill>
              </a:rPr>
              <a:t>REQUIRES MINOR ADJUSTMENT TO PREFERRED NORTH INTERCHANGE ALTERNATIVE ALIGNMENT. THESE ARE NOT SHOWN ON SLIDES 16 &amp; 17 AS THE MINOR MODIFICATIONS ARE NOT DECISION RELEVANT</a:t>
            </a:r>
          </a:p>
        </p:txBody>
      </p:sp>
      <p:cxnSp>
        <p:nvCxnSpPr>
          <p:cNvPr id="17" name="Straight Arrow Connector 16">
            <a:extLst>
              <a:ext uri="{FF2B5EF4-FFF2-40B4-BE49-F238E27FC236}">
                <a16:creationId xmlns:a16="http://schemas.microsoft.com/office/drawing/2014/main" id="{51E38DE5-509E-4CAB-C7DF-137D2A01FA1E}"/>
              </a:ext>
            </a:extLst>
          </p:cNvPr>
          <p:cNvCxnSpPr>
            <a:cxnSpLocks/>
            <a:stCxn id="16" idx="1"/>
          </p:cNvCxnSpPr>
          <p:nvPr/>
        </p:nvCxnSpPr>
        <p:spPr>
          <a:xfrm flipH="1">
            <a:off x="23174016" y="10183757"/>
            <a:ext cx="2276475" cy="33712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86A47A0A-AAC8-0FE8-1F26-4413A0960FAE}"/>
              </a:ext>
            </a:extLst>
          </p:cNvPr>
          <p:cNvSpPr txBox="1"/>
          <p:nvPr/>
        </p:nvSpPr>
        <p:spPr>
          <a:xfrm>
            <a:off x="15077016" y="15721473"/>
            <a:ext cx="11073342" cy="2554545"/>
          </a:xfrm>
          <a:prstGeom prst="rect">
            <a:avLst/>
          </a:prstGeom>
          <a:noFill/>
        </p:spPr>
        <p:txBody>
          <a:bodyPr wrap="square">
            <a:spAutoFit/>
          </a:bodyPr>
          <a:lstStyle/>
          <a:p>
            <a:r>
              <a:rPr lang="en-CA" sz="4000" dirty="0">
                <a:solidFill>
                  <a:srgbClr val="002060"/>
                </a:solidFill>
              </a:rPr>
              <a:t>*Requires minor adjustment to preferred north interchange alternative alignment. These are not shown on slides 16 &amp; 17 as the minor modifications are not decision relevant.</a:t>
            </a:r>
          </a:p>
        </p:txBody>
      </p:sp>
      <p:pic>
        <p:nvPicPr>
          <p:cNvPr id="31" name="Picture 30" descr="A map of a highway&#10;&#10;Description automatically generated">
            <a:extLst>
              <a:ext uri="{FF2B5EF4-FFF2-40B4-BE49-F238E27FC236}">
                <a16:creationId xmlns:a16="http://schemas.microsoft.com/office/drawing/2014/main" id="{D3B220A2-7734-7E82-249F-BC55753D627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886029" y="7954729"/>
            <a:ext cx="9692640" cy="6271708"/>
          </a:xfrm>
          <a:prstGeom prst="rect">
            <a:avLst/>
          </a:prstGeom>
        </p:spPr>
      </p:pic>
      <p:pic>
        <p:nvPicPr>
          <p:cNvPr id="33" name="Picture 32" descr="A map of a highway&#10;&#10;Description automatically generated">
            <a:extLst>
              <a:ext uri="{FF2B5EF4-FFF2-40B4-BE49-F238E27FC236}">
                <a16:creationId xmlns:a16="http://schemas.microsoft.com/office/drawing/2014/main" id="{EFF6D303-D854-8DE1-31F4-DFC107BBE9F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9512485" y="7988222"/>
            <a:ext cx="9640877" cy="6238215"/>
          </a:xfrm>
          <a:prstGeom prst="rect">
            <a:avLst/>
          </a:prstGeom>
        </p:spPr>
      </p:pic>
    </p:spTree>
    <p:extLst>
      <p:ext uri="{BB962C8B-B14F-4D97-AF65-F5344CB8AC3E}">
        <p14:creationId xmlns:p14="http://schemas.microsoft.com/office/powerpoint/2010/main" val="40964941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1EE4930-2B9E-48D7-7308-DAADE57AB8C7}"/>
              </a:ext>
            </a:extLst>
          </p:cNvPr>
          <p:cNvSpPr>
            <a:spLocks noGrp="1"/>
          </p:cNvSpPr>
          <p:nvPr>
            <p:ph type="title" idx="4294967295"/>
          </p:nvPr>
        </p:nvSpPr>
        <p:spPr>
          <a:xfrm>
            <a:off x="1" y="4984017"/>
            <a:ext cx="29260800" cy="1374704"/>
          </a:xfrm>
          <a:prstGeom prst="rect">
            <a:avLst/>
          </a:prstGeom>
        </p:spPr>
        <p:txBody>
          <a:bodyPr/>
          <a:lstStyle/>
          <a:p>
            <a:r>
              <a:rPr lang="en-CA" sz="8000" b="1" dirty="0">
                <a:solidFill>
                  <a:srgbClr val="002060"/>
                </a:solidFill>
              </a:rPr>
              <a:t>Welcome</a:t>
            </a:r>
          </a:p>
        </p:txBody>
      </p:sp>
      <p:sp>
        <p:nvSpPr>
          <p:cNvPr id="2" name="Content Placeholder 1">
            <a:extLst>
              <a:ext uri="{FF2B5EF4-FFF2-40B4-BE49-F238E27FC236}">
                <a16:creationId xmlns:a16="http://schemas.microsoft.com/office/drawing/2014/main" id="{FC3326DA-FE9D-9EBE-6B9E-B201AD9086A6}"/>
              </a:ext>
            </a:extLst>
          </p:cNvPr>
          <p:cNvSpPr txBox="1">
            <a:spLocks/>
          </p:cNvSpPr>
          <p:nvPr/>
        </p:nvSpPr>
        <p:spPr>
          <a:xfrm>
            <a:off x="763996" y="6864142"/>
            <a:ext cx="21793200" cy="13104842"/>
          </a:xfrm>
          <a:prstGeom prst="rect">
            <a:avLst/>
          </a:prstGeom>
        </p:spPr>
        <p:txBody>
          <a:bodyPr vert="horz" lIns="0" tIns="0" rIns="0" bIns="0" rtlCol="0">
            <a:noAutofit/>
          </a:bodyPr>
          <a:lstStyle>
            <a:lvl1pPr marL="540801" indent="-540801" algn="l" defTabSz="2133570" rtl="0" eaLnBrk="1" latinLnBrk="0" hangingPunct="1">
              <a:spcBef>
                <a:spcPts val="4200"/>
              </a:spcBef>
              <a:buFont typeface="Arial" pitchFamily="34" charset="0"/>
              <a:buChar char="–"/>
              <a:defRPr sz="4667" kern="1200">
                <a:solidFill>
                  <a:schemeClr val="tx1"/>
                </a:solidFill>
                <a:latin typeface="+mn-lt"/>
                <a:ea typeface="+mn-ea"/>
                <a:cs typeface="Arial" panose="020B0604020202020204" pitchFamily="34" charset="0"/>
              </a:defRPr>
            </a:lvl1pPr>
            <a:lvl2pPr marL="1192725" indent="-533392" algn="l" defTabSz="2133570" rtl="0" eaLnBrk="1" latinLnBrk="0" hangingPunct="1">
              <a:spcBef>
                <a:spcPts val="817"/>
              </a:spcBef>
              <a:buFont typeface="Arial" pitchFamily="34" charset="0"/>
              <a:buChar char="•"/>
              <a:defRPr sz="4200" kern="1200">
                <a:solidFill>
                  <a:schemeClr val="tx1"/>
                </a:solidFill>
                <a:latin typeface="+mn-lt"/>
                <a:ea typeface="+mn-ea"/>
                <a:cs typeface="Arial" panose="020B0604020202020204" pitchFamily="34" charset="0"/>
              </a:defRPr>
            </a:lvl2pPr>
            <a:lvl3pPr marL="1600177" indent="-403750" algn="l" defTabSz="2133570" rtl="0" eaLnBrk="1" latinLnBrk="0" hangingPunct="1">
              <a:spcBef>
                <a:spcPct val="20000"/>
              </a:spcBef>
              <a:buFont typeface="Courier New" panose="02070309020205020404" pitchFamily="49" charset="0"/>
              <a:buChar char="o"/>
              <a:defRPr sz="3733" kern="1200">
                <a:solidFill>
                  <a:schemeClr val="tx1"/>
                </a:solidFill>
                <a:latin typeface="+mn-lt"/>
                <a:ea typeface="+mn-ea"/>
                <a:cs typeface="Arial" panose="020B0604020202020204" pitchFamily="34" charset="0"/>
              </a:defRPr>
            </a:lvl3pPr>
            <a:lvl4pPr marL="2133570" indent="-403750" algn="l" defTabSz="2133570" rtl="0" eaLnBrk="1" latinLnBrk="0" hangingPunct="1">
              <a:spcBef>
                <a:spcPct val="20000"/>
              </a:spcBef>
              <a:buFont typeface="Arial" pitchFamily="34" charset="0"/>
              <a:buChar char="–"/>
              <a:defRPr sz="3267" kern="1200">
                <a:solidFill>
                  <a:schemeClr val="tx1"/>
                </a:solidFill>
                <a:latin typeface="+mn-lt"/>
                <a:ea typeface="+mn-ea"/>
                <a:cs typeface="Arial" panose="020B0604020202020204" pitchFamily="34" charset="0"/>
              </a:defRPr>
            </a:lvl4pPr>
            <a:lvl5pPr marL="4800531" indent="-533392" algn="l" defTabSz="2133570" rtl="0" eaLnBrk="1" latinLnBrk="0" hangingPunct="1">
              <a:spcBef>
                <a:spcPct val="20000"/>
              </a:spcBef>
              <a:buFont typeface="Arial" pitchFamily="34" charset="0"/>
              <a:buChar char="»"/>
              <a:defRPr sz="3733" kern="1200">
                <a:solidFill>
                  <a:schemeClr val="tx1"/>
                </a:solidFill>
                <a:latin typeface="Arial" pitchFamily="34" charset="0"/>
                <a:ea typeface="+mn-ea"/>
                <a:cs typeface="Arial" pitchFamily="34" charset="0"/>
              </a:defRPr>
            </a:lvl5pPr>
            <a:lvl6pPr marL="5867316" indent="-533392" algn="l" defTabSz="2133570" rtl="0" eaLnBrk="1" latinLnBrk="0" hangingPunct="1">
              <a:spcBef>
                <a:spcPct val="20000"/>
              </a:spcBef>
              <a:buFont typeface="Arial" pitchFamily="34" charset="0"/>
              <a:buChar char="•"/>
              <a:defRPr sz="4667" kern="1200">
                <a:solidFill>
                  <a:schemeClr val="tx1"/>
                </a:solidFill>
                <a:latin typeface="+mn-lt"/>
                <a:ea typeface="+mn-ea"/>
                <a:cs typeface="+mn-cs"/>
              </a:defRPr>
            </a:lvl6pPr>
            <a:lvl7pPr marL="6934101" indent="-533392" algn="l" defTabSz="2133570" rtl="0" eaLnBrk="1" latinLnBrk="0" hangingPunct="1">
              <a:spcBef>
                <a:spcPct val="20000"/>
              </a:spcBef>
              <a:buFont typeface="Arial" pitchFamily="34" charset="0"/>
              <a:buChar char="•"/>
              <a:defRPr sz="4667" kern="1200">
                <a:solidFill>
                  <a:schemeClr val="tx1"/>
                </a:solidFill>
                <a:latin typeface="+mn-lt"/>
                <a:ea typeface="+mn-ea"/>
                <a:cs typeface="+mn-cs"/>
              </a:defRPr>
            </a:lvl7pPr>
            <a:lvl8pPr marL="8000886" indent="-533392" algn="l" defTabSz="2133570" rtl="0" eaLnBrk="1" latinLnBrk="0" hangingPunct="1">
              <a:spcBef>
                <a:spcPct val="20000"/>
              </a:spcBef>
              <a:buFont typeface="Arial" pitchFamily="34" charset="0"/>
              <a:buChar char="•"/>
              <a:defRPr sz="4667" kern="1200">
                <a:solidFill>
                  <a:schemeClr val="tx1"/>
                </a:solidFill>
                <a:latin typeface="+mn-lt"/>
                <a:ea typeface="+mn-ea"/>
                <a:cs typeface="+mn-cs"/>
              </a:defRPr>
            </a:lvl8pPr>
            <a:lvl9pPr marL="9067670" indent="-533392" algn="l" defTabSz="2133570" rtl="0" eaLnBrk="1" latinLnBrk="0" hangingPunct="1">
              <a:spcBef>
                <a:spcPct val="20000"/>
              </a:spcBef>
              <a:buFont typeface="Arial" pitchFamily="34" charset="0"/>
              <a:buChar char="•"/>
              <a:defRPr sz="4667" kern="1200">
                <a:solidFill>
                  <a:schemeClr val="tx1"/>
                </a:solidFill>
                <a:latin typeface="+mn-lt"/>
                <a:ea typeface="+mn-ea"/>
                <a:cs typeface="+mn-cs"/>
              </a:defRPr>
            </a:lvl9pPr>
          </a:lstStyle>
          <a:p>
            <a:pPr marL="1192213" lvl="1" indent="-860425" algn="just">
              <a:spcBef>
                <a:spcPts val="1600"/>
              </a:spcBef>
              <a:spcAft>
                <a:spcPts val="1600"/>
              </a:spcAft>
              <a:buFont typeface="Wingdings" panose="05000000000000000000" pitchFamily="2" charset="2"/>
              <a:buChar char="Ø"/>
              <a:defRPr/>
            </a:pPr>
            <a:r>
              <a:rPr lang="en-US" altLang="en-US" sz="4400" dirty="0">
                <a:solidFill>
                  <a:srgbClr val="002060"/>
                </a:solidFill>
                <a:latin typeface="+mj-lt"/>
                <a:ea typeface="Tahoma" panose="020B0604030504040204" pitchFamily="34" charset="0"/>
              </a:rPr>
              <a:t>Thank you for your participation.  Your input is appreciated! </a:t>
            </a:r>
          </a:p>
          <a:p>
            <a:pPr marL="1192213" marR="0" lvl="1" indent="-860425" algn="just" fontAlgn="auto">
              <a:lnSpc>
                <a:spcPct val="100000"/>
              </a:lnSpc>
              <a:spcBef>
                <a:spcPts val="1600"/>
              </a:spcBef>
              <a:spcAft>
                <a:spcPts val="1600"/>
              </a:spcAft>
              <a:buClrTx/>
              <a:buSzTx/>
              <a:buFont typeface="Wingdings" panose="05000000000000000000" pitchFamily="2" charset="2"/>
              <a:buChar char="Ø"/>
              <a:tabLst/>
              <a:defRPr/>
            </a:pPr>
            <a:r>
              <a:rPr lang="en-US" altLang="en-US" sz="4400" dirty="0">
                <a:solidFill>
                  <a:srgbClr val="002060"/>
                </a:solidFill>
                <a:latin typeface="+mj-lt"/>
                <a:ea typeface="Tahoma" panose="020B0604030504040204" pitchFamily="34" charset="0"/>
              </a:rPr>
              <a:t>Other information available on this website includes the following:</a:t>
            </a:r>
          </a:p>
          <a:p>
            <a:pPr marL="2133058" lvl="3" indent="-838200">
              <a:spcBef>
                <a:spcPts val="1200"/>
              </a:spcBef>
              <a:spcAft>
                <a:spcPts val="1200"/>
              </a:spcAft>
              <a:buFont typeface="Wingdings" panose="05000000000000000000" pitchFamily="2" charset="2"/>
              <a:buChar char="§"/>
              <a:tabLst>
                <a:tab pos="1096963" algn="l"/>
              </a:tabLst>
            </a:pPr>
            <a:r>
              <a:rPr lang="en-US" altLang="en-US" sz="4000" dirty="0">
                <a:solidFill>
                  <a:schemeClr val="tx2">
                    <a:lumMod val="75000"/>
                  </a:schemeClr>
                </a:solidFill>
                <a:latin typeface="+mj-lt"/>
                <a:ea typeface="Tahoma" panose="020B0604030504040204" pitchFamily="34" charset="0"/>
                <a:cs typeface="Tahoma" panose="020B0604030504040204" pitchFamily="34" charset="0"/>
              </a:rPr>
              <a:t>PIC #1 Video Presentation</a:t>
            </a:r>
          </a:p>
          <a:p>
            <a:pPr marL="2133058" lvl="3" indent="-838200">
              <a:spcBef>
                <a:spcPts val="1200"/>
              </a:spcBef>
              <a:spcAft>
                <a:spcPts val="1200"/>
              </a:spcAft>
              <a:buFont typeface="Wingdings" panose="05000000000000000000" pitchFamily="2" charset="2"/>
              <a:buChar char="§"/>
              <a:tabLst>
                <a:tab pos="1096963" algn="l"/>
              </a:tabLst>
            </a:pPr>
            <a:r>
              <a:rPr lang="en-US" altLang="en-US" sz="4000" dirty="0">
                <a:solidFill>
                  <a:schemeClr val="tx2">
                    <a:lumMod val="75000"/>
                  </a:schemeClr>
                </a:solidFill>
                <a:latin typeface="+mj-lt"/>
                <a:ea typeface="Tahoma" panose="020B0604030504040204" pitchFamily="34" charset="0"/>
                <a:cs typeface="Tahoma" panose="020B0604030504040204" pitchFamily="34" charset="0"/>
              </a:rPr>
              <a:t>PIC #1 Presentation Slides [PDF]</a:t>
            </a:r>
          </a:p>
          <a:p>
            <a:pPr marL="2133058" lvl="3" indent="-838200">
              <a:spcBef>
                <a:spcPts val="1200"/>
              </a:spcBef>
              <a:spcAft>
                <a:spcPts val="1200"/>
              </a:spcAft>
              <a:buFont typeface="Wingdings" panose="05000000000000000000" pitchFamily="2" charset="2"/>
              <a:buChar char="§"/>
              <a:tabLst>
                <a:tab pos="1096963" algn="l"/>
              </a:tabLst>
            </a:pPr>
            <a:r>
              <a:rPr lang="en-US" altLang="en-US" sz="4000" dirty="0">
                <a:solidFill>
                  <a:schemeClr val="tx2">
                    <a:lumMod val="75000"/>
                  </a:schemeClr>
                </a:solidFill>
                <a:latin typeface="+mj-lt"/>
                <a:ea typeface="Tahoma" panose="020B0604030504040204" pitchFamily="34" charset="0"/>
                <a:cs typeface="Tahoma" panose="020B0604030504040204" pitchFamily="34" charset="0"/>
              </a:rPr>
              <a:t>PIC #1 Presentation Transcript [PDF]</a:t>
            </a:r>
          </a:p>
          <a:p>
            <a:pPr marL="2133058" lvl="3" indent="-838200">
              <a:spcBef>
                <a:spcPts val="1200"/>
              </a:spcBef>
              <a:spcAft>
                <a:spcPts val="1200"/>
              </a:spcAft>
              <a:buFont typeface="Wingdings" panose="05000000000000000000" pitchFamily="2" charset="2"/>
              <a:buChar char="§"/>
              <a:tabLst>
                <a:tab pos="1096963" algn="l"/>
              </a:tabLst>
            </a:pPr>
            <a:r>
              <a:rPr lang="en-US" altLang="en-US" sz="4000" dirty="0">
                <a:solidFill>
                  <a:schemeClr val="tx2">
                    <a:lumMod val="75000"/>
                  </a:schemeClr>
                </a:solidFill>
                <a:latin typeface="+mj-lt"/>
                <a:ea typeface="Tahoma" panose="020B0604030504040204" pitchFamily="34" charset="0"/>
                <a:cs typeface="Tahoma" panose="020B0604030504040204" pitchFamily="34" charset="0"/>
              </a:rPr>
              <a:t>Sydenham Road Bridge Replacement / Alignment Alternatives [PDF]</a:t>
            </a:r>
          </a:p>
          <a:p>
            <a:pPr marL="2133058" lvl="3" indent="-838200">
              <a:spcBef>
                <a:spcPts val="1200"/>
              </a:spcBef>
              <a:spcAft>
                <a:spcPts val="1200"/>
              </a:spcAft>
              <a:buFont typeface="Wingdings" panose="05000000000000000000" pitchFamily="2" charset="2"/>
              <a:buChar char="§"/>
              <a:tabLst>
                <a:tab pos="1096963" algn="l"/>
              </a:tabLst>
            </a:pPr>
            <a:r>
              <a:rPr lang="en-US" altLang="en-US" sz="4000" dirty="0">
                <a:solidFill>
                  <a:schemeClr val="tx2">
                    <a:lumMod val="75000"/>
                  </a:schemeClr>
                </a:solidFill>
                <a:latin typeface="+mj-lt"/>
                <a:ea typeface="Tahoma" panose="020B0604030504040204" pitchFamily="34" charset="0"/>
                <a:cs typeface="Tahoma" panose="020B0604030504040204" pitchFamily="34" charset="0"/>
              </a:rPr>
              <a:t>Sydenham Road Interchange Alternatives [PDF]</a:t>
            </a:r>
          </a:p>
          <a:p>
            <a:pPr marL="2133058" lvl="3" indent="-838200">
              <a:spcBef>
                <a:spcPts val="1200"/>
              </a:spcBef>
              <a:spcAft>
                <a:spcPts val="1200"/>
              </a:spcAft>
              <a:buFont typeface="Wingdings" panose="05000000000000000000" pitchFamily="2" charset="2"/>
              <a:buChar char="§"/>
              <a:tabLst>
                <a:tab pos="1096963" algn="l"/>
              </a:tabLst>
            </a:pPr>
            <a:r>
              <a:rPr lang="en-US" altLang="en-US" sz="4000" dirty="0">
                <a:solidFill>
                  <a:schemeClr val="tx2">
                    <a:lumMod val="75000"/>
                  </a:schemeClr>
                </a:solidFill>
                <a:latin typeface="+mj-lt"/>
                <a:ea typeface="Tahoma" panose="020B0604030504040204" pitchFamily="34" charset="0"/>
                <a:cs typeface="Tahoma" panose="020B0604030504040204" pitchFamily="34" charset="0"/>
              </a:rPr>
              <a:t>Preliminary Traffic Management Alternatives [PDF]</a:t>
            </a:r>
          </a:p>
          <a:p>
            <a:pPr marL="1192213" lvl="1" indent="-860425">
              <a:spcBef>
                <a:spcPts val="1600"/>
              </a:spcBef>
              <a:spcAft>
                <a:spcPts val="1600"/>
              </a:spcAft>
              <a:buFont typeface="Wingdings" panose="05000000000000000000" pitchFamily="2" charset="2"/>
              <a:buChar char="Ø"/>
              <a:defRPr/>
            </a:pPr>
            <a:r>
              <a:rPr lang="en-US" altLang="en-US" sz="4400" dirty="0">
                <a:solidFill>
                  <a:srgbClr val="002060"/>
                </a:solidFill>
                <a:latin typeface="+mj-lt"/>
                <a:ea typeface="Tahoma" panose="020B0604030504040204" pitchFamily="34" charset="0"/>
              </a:rPr>
              <a:t>We invite you to please review the presentation material and submit any comments using the Comment Sheet provided.</a:t>
            </a:r>
          </a:p>
          <a:p>
            <a:pPr marL="1192725" marR="0" lvl="1" indent="-533392" algn="l" defTabSz="2133570" rtl="0" eaLnBrk="1" fontAlgn="auto" latinLnBrk="0" hangingPunct="1">
              <a:lnSpc>
                <a:spcPct val="100000"/>
              </a:lnSpc>
              <a:spcBef>
                <a:spcPts val="1600"/>
              </a:spcBef>
              <a:spcAft>
                <a:spcPts val="1600"/>
              </a:spcAft>
              <a:buClrTx/>
              <a:buSzTx/>
              <a:buFont typeface="Wingdings" panose="05000000000000000000" pitchFamily="2" charset="2"/>
              <a:buChar char="Ø"/>
              <a:tabLst/>
              <a:defRPr/>
            </a:pPr>
            <a:endParaRPr kumimoji="0" lang="en-US" altLang="en-US" sz="4400" b="0" i="0" u="none" strike="noStrike" kern="1200" cap="none" spc="0" normalizeH="0" baseline="0" noProof="0" dirty="0">
              <a:ln>
                <a:noFill/>
              </a:ln>
              <a:solidFill>
                <a:srgbClr val="002060"/>
              </a:solidFill>
              <a:effectLst/>
              <a:uLnTx/>
              <a:uFillTx/>
              <a:latin typeface="+mj-lt"/>
              <a:ea typeface="Tahoma" panose="020B0604030504040204" pitchFamily="34" charset="0"/>
              <a:cs typeface="Tahoma" panose="020B0604030504040204" pitchFamily="34" charset="0"/>
            </a:endParaRPr>
          </a:p>
          <a:p>
            <a:pPr marL="0" marR="0" lvl="0" indent="0" algn="l" defTabSz="2133570" rtl="0" eaLnBrk="1" fontAlgn="auto" latinLnBrk="0" hangingPunct="1">
              <a:lnSpc>
                <a:spcPct val="100000"/>
              </a:lnSpc>
              <a:spcBef>
                <a:spcPts val="4200"/>
              </a:spcBef>
              <a:spcAft>
                <a:spcPts val="0"/>
              </a:spcAft>
              <a:buClrTx/>
              <a:buSzTx/>
              <a:buFont typeface="Arial" pitchFamily="34" charset="0"/>
              <a:buNone/>
              <a:tabLst/>
              <a:defRPr/>
            </a:pPr>
            <a:endParaRPr kumimoji="0" lang="en-US" sz="4400" b="0" i="0" u="none" strike="noStrike" kern="1200" cap="none" spc="0" normalizeH="0" baseline="0" noProof="0" dirty="0">
              <a:ln>
                <a:noFill/>
              </a:ln>
              <a:solidFill>
                <a:srgbClr val="002060"/>
              </a:solidFill>
              <a:effectLst/>
              <a:uLnTx/>
              <a:uFillTx/>
              <a:latin typeface="+mj-lt"/>
              <a:ea typeface="+mn-ea"/>
              <a:cs typeface="Arial" panose="020B0604020202020204" pitchFamily="34" charset="0"/>
            </a:endParaRPr>
          </a:p>
        </p:txBody>
      </p:sp>
      <p:sp>
        <p:nvSpPr>
          <p:cNvPr id="3" name="5-Point Star 5">
            <a:extLst>
              <a:ext uri="{FF2B5EF4-FFF2-40B4-BE49-F238E27FC236}">
                <a16:creationId xmlns:a16="http://schemas.microsoft.com/office/drawing/2014/main" id="{980735F8-E2A3-F5A3-376A-D3D87895E036}"/>
              </a:ext>
              <a:ext uri="{C183D7F6-B498-43B3-948B-1728B52AA6E4}">
                <adec:decorative xmlns:adec="http://schemas.microsoft.com/office/drawing/2017/decorative" val="1"/>
              </a:ext>
            </a:extLst>
          </p:cNvPr>
          <p:cNvSpPr/>
          <p:nvPr/>
        </p:nvSpPr>
        <p:spPr bwMode="auto">
          <a:xfrm>
            <a:off x="23193067" y="6864142"/>
            <a:ext cx="5248275" cy="4489729"/>
          </a:xfrm>
          <a:prstGeom prst="star5">
            <a:avLst>
              <a:gd name="adj" fmla="val 27039"/>
              <a:gd name="hf" fmla="val 105146"/>
              <a:gd name="vf" fmla="val 110557"/>
            </a:avLst>
          </a:prstGeom>
          <a:solidFill>
            <a:srgbClr val="002060"/>
          </a:solidFill>
          <a:ln w="9525" cap="flat" cmpd="sng" algn="ctr">
            <a:solidFill>
              <a:srgbClr val="22426C"/>
            </a:solidFill>
            <a:prstDash val="solid"/>
            <a:round/>
            <a:headEnd type="none" w="med" len="med"/>
            <a:tailEnd type="none" w="med" len="med"/>
          </a:ln>
          <a:effectLst/>
        </p:spPr>
        <p:txBody>
          <a:bodyPr vert="horz" wrap="square" lIns="313054" tIns="156527" rIns="313054" bIns="156527" numCol="1" rtlCol="0" anchor="t" anchorCtr="0" compatLnSpc="1">
            <a:prstTxWarp prst="textNoShape">
              <a:avLst/>
            </a:prstTxWarp>
          </a:bodyPr>
          <a:lstStyle/>
          <a:p>
            <a:pPr algn="ctr" defTabSz="3132138"/>
            <a:endParaRPr lang="en-CA" sz="4000" dirty="0">
              <a:solidFill>
                <a:schemeClr val="bg1"/>
              </a:solidFill>
            </a:endParaRPr>
          </a:p>
        </p:txBody>
      </p:sp>
      <p:sp>
        <p:nvSpPr>
          <p:cNvPr id="8" name="TextBox 7">
            <a:extLst>
              <a:ext uri="{FF2B5EF4-FFF2-40B4-BE49-F238E27FC236}">
                <a16:creationId xmlns:a16="http://schemas.microsoft.com/office/drawing/2014/main" id="{3F4DBE26-FDA7-EC9F-F090-49A9A7B9622D}"/>
              </a:ext>
            </a:extLst>
          </p:cNvPr>
          <p:cNvSpPr txBox="1"/>
          <p:nvPr/>
        </p:nvSpPr>
        <p:spPr>
          <a:xfrm>
            <a:off x="24509057" y="8020121"/>
            <a:ext cx="2616294" cy="3170099"/>
          </a:xfrm>
          <a:prstGeom prst="rect">
            <a:avLst/>
          </a:prstGeom>
          <a:noFill/>
        </p:spPr>
        <p:txBody>
          <a:bodyPr wrap="square" rtlCol="0">
            <a:spAutoFit/>
          </a:bodyPr>
          <a:lstStyle/>
          <a:p>
            <a:pPr algn="ctr"/>
            <a:r>
              <a:rPr lang="en-US" sz="4000" dirty="0">
                <a:solidFill>
                  <a:schemeClr val="bg1"/>
                </a:solidFill>
              </a:rPr>
              <a:t>Please provide us with your input!</a:t>
            </a:r>
            <a:endParaRPr lang="en-CA" sz="4000" dirty="0">
              <a:solidFill>
                <a:schemeClr val="bg1"/>
              </a:solidFill>
            </a:endParaRPr>
          </a:p>
          <a:p>
            <a:pPr algn="ctr"/>
            <a:endParaRPr lang="en-CA" sz="4000" dirty="0"/>
          </a:p>
        </p:txBody>
      </p:sp>
      <p:sp>
        <p:nvSpPr>
          <p:cNvPr id="4" name="Rounded Rectangle 12">
            <a:extLst>
              <a:ext uri="{FF2B5EF4-FFF2-40B4-BE49-F238E27FC236}">
                <a16:creationId xmlns:a16="http://schemas.microsoft.com/office/drawing/2014/main" id="{A96D316A-9C90-5255-674C-79BC8C70A65C}"/>
              </a:ext>
            </a:extLst>
          </p:cNvPr>
          <p:cNvSpPr/>
          <p:nvPr/>
        </p:nvSpPr>
        <p:spPr>
          <a:xfrm>
            <a:off x="9865485" y="17157669"/>
            <a:ext cx="9529827" cy="1685568"/>
          </a:xfrm>
          <a:prstGeom prst="roundRect">
            <a:avLst/>
          </a:prstGeom>
          <a:solidFill>
            <a:schemeClr val="accent1">
              <a:lumMod val="20000"/>
              <a:lumOff val="80000"/>
            </a:schemeClr>
          </a:solidFill>
          <a:ln>
            <a:solidFill>
              <a:srgbClr val="002060"/>
            </a:solidFill>
          </a:ln>
        </p:spPr>
        <p:txBody>
          <a:bodyPr wrap="square">
            <a:spAutoFit/>
          </a:bodyPr>
          <a:lstStyle/>
          <a:p>
            <a:pPr marL="0" lvl="1" algn="ctr">
              <a:spcBef>
                <a:spcPts val="300"/>
              </a:spcBef>
              <a:spcAft>
                <a:spcPts val="300"/>
              </a:spcAft>
              <a:buClr>
                <a:srgbClr val="000099"/>
              </a:buClr>
              <a:defRPr/>
            </a:pPr>
            <a:r>
              <a:rPr lang="en-US" sz="4400" b="1" dirty="0">
                <a:solidFill>
                  <a:srgbClr val="002060"/>
                </a:solidFill>
                <a:latin typeface="+mj-lt"/>
                <a:cs typeface="Arial" panose="020B0604020202020204" pitchFamily="34" charset="0"/>
              </a:rPr>
              <a:t>Study Website:</a:t>
            </a:r>
          </a:p>
          <a:p>
            <a:pPr marL="0" lvl="1" algn="ctr">
              <a:spcBef>
                <a:spcPts val="300"/>
              </a:spcBef>
              <a:spcAft>
                <a:spcPts val="300"/>
              </a:spcAft>
              <a:buClr>
                <a:srgbClr val="000099"/>
              </a:buClr>
              <a:defRPr/>
            </a:pPr>
            <a:r>
              <a:rPr lang="en-US" sz="4400" b="1" u="sng" dirty="0">
                <a:solidFill>
                  <a:srgbClr val="002060"/>
                </a:solidFill>
                <a:latin typeface="+mj-lt"/>
                <a:cs typeface="Arial" panose="020B0604020202020204" pitchFamily="34" charset="0"/>
              </a:rPr>
              <a:t>Hwy401KingstonBridgesEA.ca</a:t>
            </a:r>
            <a:endParaRPr lang="en-CA" sz="4400" b="1" u="sng" dirty="0">
              <a:solidFill>
                <a:srgbClr val="002060"/>
              </a:solidFill>
              <a:latin typeface="+mj-lt"/>
              <a:cs typeface="Arial" panose="020B0604020202020204" pitchFamily="34" charset="0"/>
            </a:endParaRPr>
          </a:p>
        </p:txBody>
      </p:sp>
      <p:sp>
        <p:nvSpPr>
          <p:cNvPr id="7" name="Slide Number Placeholder 7">
            <a:extLst>
              <a:ext uri="{FF2B5EF4-FFF2-40B4-BE49-F238E27FC236}">
                <a16:creationId xmlns:a16="http://schemas.microsoft.com/office/drawing/2014/main" id="{F9981DBD-A317-49B4-9D98-8C231A63DD35}"/>
              </a:ext>
            </a:extLst>
          </p:cNvPr>
          <p:cNvSpPr txBox="1">
            <a:spLocks/>
          </p:cNvSpPr>
          <p:nvPr/>
        </p:nvSpPr>
        <p:spPr>
          <a:xfrm>
            <a:off x="14183783" y="20421600"/>
            <a:ext cx="893233" cy="1038578"/>
          </a:xfrm>
          <a:prstGeom prst="rect">
            <a:avLst/>
          </a:prstGeom>
        </p:spPr>
        <p:txBody>
          <a:bodyPr vert="horz" lIns="91440" tIns="45720" rIns="91440" bIns="45720" rtlCol="0" anchor="ctr"/>
          <a:lstStyle>
            <a:defPPr>
              <a:defRPr lang="en-US"/>
            </a:defPPr>
            <a:lvl1pPr marL="0" algn="r" defTabSz="3513095" rtl="0" eaLnBrk="1" latinLnBrk="0" hangingPunct="1">
              <a:defRPr sz="3556" kern="1200">
                <a:solidFill>
                  <a:schemeClr val="tx1">
                    <a:tint val="75000"/>
                  </a:schemeClr>
                </a:solidFill>
                <a:latin typeface="+mn-lt"/>
                <a:ea typeface="+mn-ea"/>
                <a:cs typeface="+mn-cs"/>
              </a:defRPr>
            </a:lvl1pPr>
            <a:lvl2pPr marL="1756548" algn="l" defTabSz="3513095" rtl="0" eaLnBrk="1" latinLnBrk="0" hangingPunct="1">
              <a:defRPr sz="6900" kern="1200">
                <a:solidFill>
                  <a:schemeClr val="tx1"/>
                </a:solidFill>
                <a:latin typeface="+mn-lt"/>
                <a:ea typeface="+mn-ea"/>
                <a:cs typeface="+mn-cs"/>
              </a:defRPr>
            </a:lvl2pPr>
            <a:lvl3pPr marL="3513095" algn="l" defTabSz="3513095" rtl="0" eaLnBrk="1" latinLnBrk="0" hangingPunct="1">
              <a:defRPr sz="6900" kern="1200">
                <a:solidFill>
                  <a:schemeClr val="tx1"/>
                </a:solidFill>
                <a:latin typeface="+mn-lt"/>
                <a:ea typeface="+mn-ea"/>
                <a:cs typeface="+mn-cs"/>
              </a:defRPr>
            </a:lvl3pPr>
            <a:lvl4pPr marL="5269644" algn="l" defTabSz="3513095" rtl="0" eaLnBrk="1" latinLnBrk="0" hangingPunct="1">
              <a:defRPr sz="6900" kern="1200">
                <a:solidFill>
                  <a:schemeClr val="tx1"/>
                </a:solidFill>
                <a:latin typeface="+mn-lt"/>
                <a:ea typeface="+mn-ea"/>
                <a:cs typeface="+mn-cs"/>
              </a:defRPr>
            </a:lvl4pPr>
            <a:lvl5pPr marL="7026192" algn="l" defTabSz="3513095" rtl="0" eaLnBrk="1" latinLnBrk="0" hangingPunct="1">
              <a:defRPr sz="6900" kern="1200">
                <a:solidFill>
                  <a:schemeClr val="tx1"/>
                </a:solidFill>
                <a:latin typeface="+mn-lt"/>
                <a:ea typeface="+mn-ea"/>
                <a:cs typeface="+mn-cs"/>
              </a:defRPr>
            </a:lvl5pPr>
            <a:lvl6pPr marL="8782740" algn="l" defTabSz="3513095" rtl="0" eaLnBrk="1" latinLnBrk="0" hangingPunct="1">
              <a:defRPr sz="6900" kern="1200">
                <a:solidFill>
                  <a:schemeClr val="tx1"/>
                </a:solidFill>
                <a:latin typeface="+mn-lt"/>
                <a:ea typeface="+mn-ea"/>
                <a:cs typeface="+mn-cs"/>
              </a:defRPr>
            </a:lvl6pPr>
            <a:lvl7pPr marL="10539287" algn="l" defTabSz="3513095" rtl="0" eaLnBrk="1" latinLnBrk="0" hangingPunct="1">
              <a:defRPr sz="6900" kern="1200">
                <a:solidFill>
                  <a:schemeClr val="tx1"/>
                </a:solidFill>
                <a:latin typeface="+mn-lt"/>
                <a:ea typeface="+mn-ea"/>
                <a:cs typeface="+mn-cs"/>
              </a:defRPr>
            </a:lvl7pPr>
            <a:lvl8pPr marL="12295836" algn="l" defTabSz="3513095" rtl="0" eaLnBrk="1" latinLnBrk="0" hangingPunct="1">
              <a:defRPr sz="6900" kern="1200">
                <a:solidFill>
                  <a:schemeClr val="tx1"/>
                </a:solidFill>
                <a:latin typeface="+mn-lt"/>
                <a:ea typeface="+mn-ea"/>
                <a:cs typeface="+mn-cs"/>
              </a:defRPr>
            </a:lvl8pPr>
            <a:lvl9pPr marL="14052384" algn="l" defTabSz="3513095" rtl="0" eaLnBrk="1" latinLnBrk="0" hangingPunct="1">
              <a:defRPr sz="6900" kern="1200">
                <a:solidFill>
                  <a:schemeClr val="tx1"/>
                </a:solidFill>
                <a:latin typeface="+mn-lt"/>
                <a:ea typeface="+mn-ea"/>
                <a:cs typeface="+mn-cs"/>
              </a:defRPr>
            </a:lvl9pPr>
          </a:lstStyle>
          <a:p>
            <a:pPr algn="ctr"/>
            <a:fld id="{1D0EB0AF-BBE9-46F9-BCF7-8F99A5DFC373}" type="slidenum">
              <a:rPr lang="en-US"/>
              <a:pPr algn="ctr"/>
              <a:t>2</a:t>
            </a:fld>
            <a:endParaRPr lang="en-US" dirty="0"/>
          </a:p>
        </p:txBody>
      </p:sp>
    </p:spTree>
    <p:extLst>
      <p:ext uri="{BB962C8B-B14F-4D97-AF65-F5344CB8AC3E}">
        <p14:creationId xmlns:p14="http://schemas.microsoft.com/office/powerpoint/2010/main" val="11838331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CD408673-3E7F-3964-042E-2AC8FCA6BC5E}"/>
              </a:ext>
            </a:extLst>
          </p:cNvPr>
          <p:cNvSpPr>
            <a:spLocks noGrp="1"/>
          </p:cNvSpPr>
          <p:nvPr>
            <p:ph type="title" idx="4294967295"/>
          </p:nvPr>
        </p:nvSpPr>
        <p:spPr>
          <a:xfrm>
            <a:off x="0" y="4893365"/>
            <a:ext cx="29260800" cy="1650698"/>
          </a:xfrm>
          <a:prstGeom prst="rect">
            <a:avLst/>
          </a:prstGeom>
        </p:spPr>
        <p:txBody>
          <a:bodyPr/>
          <a:lstStyle/>
          <a:p>
            <a:pPr rtl="0" eaLnBrk="1" latinLnBrk="0" hangingPunct="1"/>
            <a:r>
              <a:rPr lang="en-US" sz="8000" b="1" kern="1200" dirty="0">
                <a:solidFill>
                  <a:srgbClr val="002060"/>
                </a:solidFill>
                <a:effectLst/>
                <a:latin typeface="Calibri" panose="020F0502020204030204" pitchFamily="34" charset="0"/>
                <a:ea typeface="+mn-ea"/>
                <a:cs typeface="Arial" panose="020B0604020202020204" pitchFamily="34" charset="0"/>
              </a:rPr>
              <a:t>Short List Evaluation Criteria</a:t>
            </a:r>
            <a:endParaRPr lang="en-CA" dirty="0"/>
          </a:p>
        </p:txBody>
      </p:sp>
      <p:sp>
        <p:nvSpPr>
          <p:cNvPr id="4" name="TextBox 3">
            <a:extLst>
              <a:ext uri="{FF2B5EF4-FFF2-40B4-BE49-F238E27FC236}">
                <a16:creationId xmlns:a16="http://schemas.microsoft.com/office/drawing/2014/main" id="{DF8AD87C-F825-1247-08B9-93ACA0495E26}"/>
              </a:ext>
            </a:extLst>
          </p:cNvPr>
          <p:cNvSpPr txBox="1"/>
          <p:nvPr/>
        </p:nvSpPr>
        <p:spPr>
          <a:xfrm>
            <a:off x="376717" y="6189441"/>
            <a:ext cx="27741083" cy="1446550"/>
          </a:xfrm>
          <a:prstGeom prst="rect">
            <a:avLst/>
          </a:prstGeom>
          <a:noFill/>
        </p:spPr>
        <p:txBody>
          <a:bodyPr wrap="square" rtlCol="0">
            <a:spAutoFit/>
          </a:bodyPr>
          <a:lstStyle/>
          <a:p>
            <a:pPr marL="571500" lvl="0" indent="-571500">
              <a:buFont typeface="Wingdings" panose="05000000000000000000" pitchFamily="2" charset="2"/>
              <a:buChar char="Ø"/>
            </a:pPr>
            <a:r>
              <a:rPr lang="en-CA" altLang="en-US" sz="4400" dirty="0">
                <a:solidFill>
                  <a:schemeClr val="tx2">
                    <a:lumMod val="75000"/>
                  </a:schemeClr>
                </a:solidFill>
                <a:latin typeface="+mj-lt"/>
                <a:ea typeface="Tahoma" panose="020B0604030504040204" pitchFamily="34" charset="0"/>
                <a:cs typeface="Tahoma" panose="020B0604030504040204" pitchFamily="34" charset="0"/>
              </a:rPr>
              <a:t>The following preliminary evaluation criteria has been identified by the Project Team to evaluate the Short List of Alternatives </a:t>
            </a:r>
            <a:r>
              <a:rPr lang="en-CA" sz="4400" dirty="0">
                <a:solidFill>
                  <a:schemeClr val="tx2">
                    <a:lumMod val="75000"/>
                  </a:schemeClr>
                </a:solidFill>
                <a:latin typeface="+mj-lt"/>
                <a:ea typeface="Tahoma" panose="020B0604030504040204" pitchFamily="34" charset="0"/>
                <a:cs typeface="Tahoma" panose="020B0604030504040204" pitchFamily="34" charset="0"/>
              </a:rPr>
              <a:t>and select the Recommended Plan.</a:t>
            </a:r>
            <a:r>
              <a:rPr lang="en-CA" altLang="en-US" sz="4400" dirty="0">
                <a:solidFill>
                  <a:schemeClr val="tx2">
                    <a:lumMod val="75000"/>
                  </a:schemeClr>
                </a:solidFill>
                <a:latin typeface="+mj-lt"/>
                <a:ea typeface="Tahoma" panose="020B0604030504040204" pitchFamily="34" charset="0"/>
                <a:cs typeface="Tahoma" panose="020B0604030504040204" pitchFamily="34" charset="0"/>
              </a:rPr>
              <a:t>  </a:t>
            </a:r>
          </a:p>
        </p:txBody>
      </p:sp>
      <p:pic>
        <p:nvPicPr>
          <p:cNvPr id="5" name="Picture 4">
            <a:extLst>
              <a:ext uri="{FF2B5EF4-FFF2-40B4-BE49-F238E27FC236}">
                <a16:creationId xmlns:a16="http://schemas.microsoft.com/office/drawing/2014/main" id="{3671FF4E-3EBA-80C2-B71E-04CF25CE639A}"/>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77470" y="9592957"/>
            <a:ext cx="1743540" cy="17164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Rectangle 11">
            <a:extLst>
              <a:ext uri="{FF2B5EF4-FFF2-40B4-BE49-F238E27FC236}">
                <a16:creationId xmlns:a16="http://schemas.microsoft.com/office/drawing/2014/main" id="{28C5C2C3-B683-5546-19BD-0FEA88685C71}"/>
              </a:ext>
            </a:extLst>
          </p:cNvPr>
          <p:cNvSpPr/>
          <p:nvPr/>
        </p:nvSpPr>
        <p:spPr>
          <a:xfrm>
            <a:off x="3022003" y="7841835"/>
            <a:ext cx="12701936" cy="5016758"/>
          </a:xfrm>
          <a:prstGeom prst="rect">
            <a:avLst/>
          </a:prstGeom>
        </p:spPr>
        <p:txBody>
          <a:bodyPr wrap="square">
            <a:spAutoFit/>
          </a:bodyPr>
          <a:lstStyle/>
          <a:p>
            <a:pPr marL="0" lvl="1"/>
            <a:r>
              <a:rPr lang="en-CA" altLang="en-US" sz="4000" b="1" dirty="0">
                <a:solidFill>
                  <a:srgbClr val="17375E"/>
                </a:solidFill>
                <a:latin typeface="+mj-lt"/>
                <a:ea typeface="Tahoma" panose="020B0604030504040204" pitchFamily="34" charset="0"/>
                <a:cs typeface="Tahoma" panose="020B0604030504040204" pitchFamily="34" charset="0"/>
              </a:rPr>
              <a:t>Natural Environment</a:t>
            </a:r>
          </a:p>
          <a:p>
            <a:pPr marL="548640" lvl="1" indent="-548640">
              <a:buFont typeface="Wingdings" panose="05000000000000000000" pitchFamily="2" charset="2"/>
              <a:buChar char="Ø"/>
            </a:pPr>
            <a:r>
              <a:rPr lang="en-CA" altLang="en-US" sz="4000" dirty="0">
                <a:solidFill>
                  <a:srgbClr val="17375E"/>
                </a:solidFill>
                <a:latin typeface="+mj-lt"/>
                <a:ea typeface="Tahoma" panose="020B0604030504040204" pitchFamily="34" charset="0"/>
                <a:cs typeface="Tahoma" panose="020B0604030504040204" pitchFamily="34" charset="0"/>
              </a:rPr>
              <a:t>Fish and Fish Habitat</a:t>
            </a:r>
          </a:p>
          <a:p>
            <a:pPr marL="548640" lvl="1" indent="-548640">
              <a:buFont typeface="Wingdings" panose="05000000000000000000" pitchFamily="2" charset="2"/>
              <a:buChar char="Ø"/>
            </a:pPr>
            <a:r>
              <a:rPr lang="en-CA" altLang="en-US" sz="4000" dirty="0">
                <a:solidFill>
                  <a:srgbClr val="17375E"/>
                </a:solidFill>
                <a:latin typeface="+mj-lt"/>
                <a:ea typeface="Tahoma" panose="020B0604030504040204" pitchFamily="34" charset="0"/>
                <a:cs typeface="Tahoma" panose="020B0604030504040204" pitchFamily="34" charset="0"/>
              </a:rPr>
              <a:t>Wildlife and Wildlife Habitat </a:t>
            </a:r>
          </a:p>
          <a:p>
            <a:pPr marL="548640" lvl="1" indent="-548640">
              <a:buFont typeface="Wingdings" panose="05000000000000000000" pitchFamily="2" charset="2"/>
              <a:buChar char="Ø"/>
            </a:pPr>
            <a:r>
              <a:rPr lang="en-CA" altLang="en-US" sz="4000" dirty="0">
                <a:solidFill>
                  <a:srgbClr val="17375E"/>
                </a:solidFill>
                <a:latin typeface="+mj-lt"/>
                <a:ea typeface="Tahoma" panose="020B0604030504040204" pitchFamily="34" charset="0"/>
                <a:cs typeface="Tahoma" panose="020B0604030504040204" pitchFamily="34" charset="0"/>
              </a:rPr>
              <a:t>Species at Risk</a:t>
            </a:r>
          </a:p>
          <a:p>
            <a:pPr marL="548640" lvl="1" indent="-548640">
              <a:buFont typeface="Wingdings" panose="05000000000000000000" pitchFamily="2" charset="2"/>
              <a:buChar char="Ø"/>
            </a:pPr>
            <a:r>
              <a:rPr lang="en-CA" altLang="en-US" sz="4000" dirty="0">
                <a:solidFill>
                  <a:srgbClr val="17375E"/>
                </a:solidFill>
                <a:latin typeface="+mj-lt"/>
                <a:ea typeface="Tahoma" panose="020B0604030504040204" pitchFamily="34" charset="0"/>
                <a:cs typeface="Tahoma" panose="020B0604030504040204" pitchFamily="34" charset="0"/>
              </a:rPr>
              <a:t>Surface Water / Groundwater</a:t>
            </a:r>
          </a:p>
          <a:p>
            <a:pPr marL="548640" lvl="1" indent="-548640">
              <a:buFont typeface="Wingdings" panose="05000000000000000000" pitchFamily="2" charset="2"/>
              <a:buChar char="Ø"/>
            </a:pPr>
            <a:r>
              <a:rPr lang="en-CA" altLang="en-US" sz="4000" dirty="0">
                <a:solidFill>
                  <a:srgbClr val="17375E"/>
                </a:solidFill>
                <a:latin typeface="+mj-lt"/>
                <a:ea typeface="Tahoma" panose="020B0604030504040204" pitchFamily="34" charset="0"/>
                <a:cs typeface="Tahoma" panose="020B0604030504040204" pitchFamily="34" charset="0"/>
              </a:rPr>
              <a:t>Designated Natural Areas / Wetlands &amp; Vegetation Communities</a:t>
            </a:r>
          </a:p>
          <a:p>
            <a:pPr marL="548640" lvl="1" indent="-548640">
              <a:buFont typeface="Wingdings" panose="05000000000000000000" pitchFamily="2" charset="2"/>
              <a:buChar char="Ø"/>
            </a:pPr>
            <a:r>
              <a:rPr lang="en-CA" altLang="en-US" sz="4000" dirty="0">
                <a:solidFill>
                  <a:srgbClr val="17375E"/>
                </a:solidFill>
                <a:latin typeface="+mj-lt"/>
                <a:ea typeface="Tahoma" panose="020B0604030504040204" pitchFamily="34" charset="0"/>
                <a:cs typeface="Tahoma" panose="020B0604030504040204" pitchFamily="34" charset="0"/>
              </a:rPr>
              <a:t>Contamination </a:t>
            </a:r>
          </a:p>
        </p:txBody>
      </p:sp>
      <p:pic>
        <p:nvPicPr>
          <p:cNvPr id="7" name="Picture 6">
            <a:extLst>
              <a:ext uri="{FF2B5EF4-FFF2-40B4-BE49-F238E27FC236}">
                <a16:creationId xmlns:a16="http://schemas.microsoft.com/office/drawing/2014/main" id="{B13D63AC-7F2C-7D13-F5D8-B9BFB0D9617D}"/>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10721" y="14841775"/>
            <a:ext cx="1710289" cy="17392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Rectangle 8">
            <a:extLst>
              <a:ext uri="{FF2B5EF4-FFF2-40B4-BE49-F238E27FC236}">
                <a16:creationId xmlns:a16="http://schemas.microsoft.com/office/drawing/2014/main" id="{999BCF02-A369-2B8E-A2B9-86F559FE9F21}"/>
              </a:ext>
            </a:extLst>
          </p:cNvPr>
          <p:cNvSpPr/>
          <p:nvPr/>
        </p:nvSpPr>
        <p:spPr>
          <a:xfrm>
            <a:off x="3022003" y="13008407"/>
            <a:ext cx="12701936" cy="5016758"/>
          </a:xfrm>
          <a:prstGeom prst="rect">
            <a:avLst/>
          </a:prstGeom>
        </p:spPr>
        <p:txBody>
          <a:bodyPr wrap="square">
            <a:spAutoFit/>
          </a:bodyPr>
          <a:lstStyle/>
          <a:p>
            <a:pPr marL="0" lvl="1"/>
            <a:r>
              <a:rPr lang="en-CA" altLang="en-US" sz="4000" b="1" dirty="0">
                <a:solidFill>
                  <a:srgbClr val="17375E"/>
                </a:solidFill>
                <a:latin typeface="+mj-lt"/>
                <a:ea typeface="Tahoma" panose="020B0604030504040204" pitchFamily="34" charset="0"/>
                <a:cs typeface="Tahoma" panose="020B0604030504040204" pitchFamily="34" charset="0"/>
              </a:rPr>
              <a:t>Socio-Economic Environment </a:t>
            </a:r>
          </a:p>
          <a:p>
            <a:pPr marL="548640" lvl="1" indent="-548640">
              <a:buFont typeface="Wingdings" panose="05000000000000000000" pitchFamily="2" charset="2"/>
              <a:buChar char="Ø"/>
            </a:pPr>
            <a:r>
              <a:rPr lang="en-CA" altLang="en-US" sz="4000" dirty="0">
                <a:solidFill>
                  <a:srgbClr val="17375E"/>
                </a:solidFill>
                <a:latin typeface="+mj-lt"/>
                <a:ea typeface="Tahoma" panose="020B0604030504040204" pitchFamily="34" charset="0"/>
                <a:cs typeface="Tahoma" panose="020B0604030504040204" pitchFamily="34" charset="0"/>
              </a:rPr>
              <a:t>Community Impacts</a:t>
            </a:r>
          </a:p>
          <a:p>
            <a:pPr marL="548640" lvl="1" indent="-548640">
              <a:buFont typeface="Wingdings" panose="05000000000000000000" pitchFamily="2" charset="2"/>
              <a:buChar char="Ø"/>
            </a:pPr>
            <a:r>
              <a:rPr lang="en-CA" altLang="en-US" sz="4000" dirty="0">
                <a:solidFill>
                  <a:srgbClr val="17375E"/>
                </a:solidFill>
                <a:latin typeface="+mj-lt"/>
                <a:ea typeface="Tahoma" panose="020B0604030504040204" pitchFamily="34" charset="0"/>
                <a:cs typeface="Tahoma" panose="020B0604030504040204" pitchFamily="34" charset="0"/>
              </a:rPr>
              <a:t>Existing &amp; Planned Land Uses </a:t>
            </a:r>
          </a:p>
          <a:p>
            <a:pPr marL="548640" lvl="1" indent="-548640">
              <a:buFont typeface="Wingdings" panose="05000000000000000000" pitchFamily="2" charset="2"/>
              <a:buChar char="Ø"/>
            </a:pPr>
            <a:r>
              <a:rPr lang="en-CA" altLang="en-US" sz="4000" dirty="0">
                <a:solidFill>
                  <a:srgbClr val="17375E"/>
                </a:solidFill>
                <a:latin typeface="+mj-lt"/>
                <a:ea typeface="Tahoma" panose="020B0604030504040204" pitchFamily="34" charset="0"/>
                <a:cs typeface="Tahoma" panose="020B0604030504040204" pitchFamily="34" charset="0"/>
              </a:rPr>
              <a:t>Noise &amp; Air Quality</a:t>
            </a:r>
          </a:p>
          <a:p>
            <a:pPr marL="548640" lvl="1" indent="-548640">
              <a:buFont typeface="Wingdings" panose="05000000000000000000" pitchFamily="2" charset="2"/>
              <a:buChar char="Ø"/>
            </a:pPr>
            <a:r>
              <a:rPr lang="en-CA" altLang="en-US" sz="4000" dirty="0">
                <a:solidFill>
                  <a:srgbClr val="17375E"/>
                </a:solidFill>
                <a:latin typeface="+mj-lt"/>
                <a:ea typeface="Tahoma" panose="020B0604030504040204" pitchFamily="34" charset="0"/>
                <a:cs typeface="Tahoma" panose="020B0604030504040204" pitchFamily="34" charset="0"/>
              </a:rPr>
              <a:t>Property Impacts</a:t>
            </a:r>
          </a:p>
          <a:p>
            <a:pPr marL="548640" lvl="1" indent="-548640">
              <a:buFont typeface="Wingdings" panose="05000000000000000000" pitchFamily="2" charset="2"/>
              <a:buChar char="Ø"/>
            </a:pPr>
            <a:r>
              <a:rPr lang="en-CA" altLang="en-US" sz="4000" dirty="0">
                <a:solidFill>
                  <a:srgbClr val="17375E"/>
                </a:solidFill>
                <a:latin typeface="+mj-lt"/>
                <a:ea typeface="Tahoma" panose="020B0604030504040204" pitchFamily="34" charset="0"/>
                <a:cs typeface="Tahoma" panose="020B0604030504040204" pitchFamily="34" charset="0"/>
              </a:rPr>
              <a:t>Impacts to Emergency Services</a:t>
            </a:r>
          </a:p>
          <a:p>
            <a:pPr marL="548640" lvl="1" indent="-548640">
              <a:buFont typeface="Wingdings" panose="05000000000000000000" pitchFamily="2" charset="2"/>
              <a:buChar char="Ø"/>
            </a:pPr>
            <a:r>
              <a:rPr lang="en-CA" altLang="en-US" sz="4000" dirty="0">
                <a:solidFill>
                  <a:srgbClr val="17375E"/>
                </a:solidFill>
                <a:latin typeface="+mj-lt"/>
                <a:ea typeface="Tahoma" panose="020B0604030504040204" pitchFamily="34" charset="0"/>
                <a:cs typeface="Tahoma" panose="020B0604030504040204" pitchFamily="34" charset="0"/>
              </a:rPr>
              <a:t>Recreational Trails / Active Transportation Networks</a:t>
            </a:r>
          </a:p>
          <a:p>
            <a:pPr marL="548640" lvl="1" indent="-548640">
              <a:buFont typeface="Wingdings" panose="05000000000000000000" pitchFamily="2" charset="2"/>
              <a:buChar char="Ø"/>
            </a:pPr>
            <a:r>
              <a:rPr lang="en-CA" altLang="en-US" sz="4000" dirty="0">
                <a:solidFill>
                  <a:srgbClr val="17375E"/>
                </a:solidFill>
                <a:latin typeface="+mj-lt"/>
                <a:ea typeface="Tahoma" panose="020B0604030504040204" pitchFamily="34" charset="0"/>
                <a:cs typeface="Tahoma" panose="020B0604030504040204" pitchFamily="34" charset="0"/>
              </a:rPr>
              <a:t>Climate Change</a:t>
            </a:r>
          </a:p>
        </p:txBody>
      </p:sp>
      <p:pic>
        <p:nvPicPr>
          <p:cNvPr id="10" name="Picture 9">
            <a:extLst>
              <a:ext uri="{FF2B5EF4-FFF2-40B4-BE49-F238E27FC236}">
                <a16:creationId xmlns:a16="http://schemas.microsoft.com/office/drawing/2014/main" id="{5D4FDFA9-6554-90F6-49F4-D2631B4D2E3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83894" y="18257221"/>
            <a:ext cx="1730692" cy="17745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Rectangle 10">
            <a:extLst>
              <a:ext uri="{FF2B5EF4-FFF2-40B4-BE49-F238E27FC236}">
                <a16:creationId xmlns:a16="http://schemas.microsoft.com/office/drawing/2014/main" id="{D2038E8D-82B2-039E-E1FA-00AAFA242A25}"/>
              </a:ext>
            </a:extLst>
          </p:cNvPr>
          <p:cNvSpPr/>
          <p:nvPr/>
        </p:nvSpPr>
        <p:spPr>
          <a:xfrm>
            <a:off x="3022003" y="18174979"/>
            <a:ext cx="12701936" cy="1938992"/>
          </a:xfrm>
          <a:prstGeom prst="rect">
            <a:avLst/>
          </a:prstGeom>
        </p:spPr>
        <p:txBody>
          <a:bodyPr wrap="square">
            <a:spAutoFit/>
          </a:bodyPr>
          <a:lstStyle/>
          <a:p>
            <a:pPr marL="0" lvl="1"/>
            <a:r>
              <a:rPr lang="en-CA" altLang="en-US" sz="4000" b="1" dirty="0">
                <a:solidFill>
                  <a:srgbClr val="17375E"/>
                </a:solidFill>
                <a:latin typeface="+mj-lt"/>
                <a:ea typeface="Tahoma" panose="020B0604030504040204" pitchFamily="34" charset="0"/>
                <a:cs typeface="Tahoma" panose="020B0604030504040204" pitchFamily="34" charset="0"/>
              </a:rPr>
              <a:t>Cultural Environment</a:t>
            </a:r>
          </a:p>
          <a:p>
            <a:pPr marL="548640" lvl="1" indent="-548640">
              <a:buFont typeface="Wingdings" panose="05000000000000000000" pitchFamily="2" charset="2"/>
              <a:buChar char="Ø"/>
            </a:pPr>
            <a:r>
              <a:rPr lang="en-CA" altLang="en-US" sz="4000" dirty="0">
                <a:solidFill>
                  <a:srgbClr val="17375E"/>
                </a:solidFill>
                <a:latin typeface="+mj-lt"/>
                <a:ea typeface="Tahoma" panose="020B0604030504040204" pitchFamily="34" charset="0"/>
                <a:cs typeface="Tahoma" panose="020B0604030504040204" pitchFamily="34" charset="0"/>
              </a:rPr>
              <a:t>Archaeological resources</a:t>
            </a:r>
          </a:p>
          <a:p>
            <a:pPr marL="548640" lvl="1" indent="-548640">
              <a:buFont typeface="Wingdings" panose="05000000000000000000" pitchFamily="2" charset="2"/>
              <a:buChar char="Ø"/>
            </a:pPr>
            <a:r>
              <a:rPr lang="en-CA" altLang="en-US" sz="4000" dirty="0">
                <a:solidFill>
                  <a:srgbClr val="17375E"/>
                </a:solidFill>
                <a:latin typeface="+mj-lt"/>
                <a:ea typeface="Tahoma" panose="020B0604030504040204" pitchFamily="34" charset="0"/>
                <a:cs typeface="Tahoma" panose="020B0604030504040204" pitchFamily="34" charset="0"/>
              </a:rPr>
              <a:t>Built Heritage and Cultural Heritage Landscapes</a:t>
            </a:r>
          </a:p>
        </p:txBody>
      </p:sp>
      <p:pic>
        <p:nvPicPr>
          <p:cNvPr id="6" name="Picture 5">
            <a:extLst>
              <a:ext uri="{FF2B5EF4-FFF2-40B4-BE49-F238E27FC236}">
                <a16:creationId xmlns:a16="http://schemas.microsoft.com/office/drawing/2014/main" id="{EC411EE1-0D97-3124-0382-B52A10627130}"/>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5180611" y="8312840"/>
            <a:ext cx="1828800" cy="18402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Rectangle 12">
            <a:extLst>
              <a:ext uri="{FF2B5EF4-FFF2-40B4-BE49-F238E27FC236}">
                <a16:creationId xmlns:a16="http://schemas.microsoft.com/office/drawing/2014/main" id="{57D5FF55-86D9-503A-47B6-98FD4CED78DC}"/>
              </a:ext>
            </a:extLst>
          </p:cNvPr>
          <p:cNvSpPr/>
          <p:nvPr/>
        </p:nvSpPr>
        <p:spPr>
          <a:xfrm>
            <a:off x="17450502" y="7292666"/>
            <a:ext cx="10217817" cy="4401205"/>
          </a:xfrm>
          <a:prstGeom prst="rect">
            <a:avLst/>
          </a:prstGeom>
        </p:spPr>
        <p:txBody>
          <a:bodyPr wrap="square">
            <a:spAutoFit/>
          </a:bodyPr>
          <a:lstStyle/>
          <a:p>
            <a:pPr marL="0" lvl="1"/>
            <a:r>
              <a:rPr lang="en-CA" altLang="en-US" sz="4000" b="1" dirty="0">
                <a:solidFill>
                  <a:srgbClr val="17375E"/>
                </a:solidFill>
                <a:latin typeface="+mj-lt"/>
                <a:ea typeface="Tahoma" panose="020B0604030504040204" pitchFamily="34" charset="0"/>
                <a:cs typeface="Tahoma" panose="020B0604030504040204" pitchFamily="34" charset="0"/>
              </a:rPr>
              <a:t>Transportation and Constructability</a:t>
            </a:r>
          </a:p>
          <a:p>
            <a:pPr marL="548640" lvl="1" indent="-548640">
              <a:buFont typeface="Wingdings" panose="05000000000000000000" pitchFamily="2" charset="2"/>
              <a:buChar char="Ø"/>
            </a:pPr>
            <a:r>
              <a:rPr lang="en-CA" altLang="en-US" sz="4000" dirty="0">
                <a:solidFill>
                  <a:srgbClr val="17375E"/>
                </a:solidFill>
                <a:latin typeface="+mj-lt"/>
                <a:ea typeface="Tahoma" panose="020B0604030504040204" pitchFamily="34" charset="0"/>
                <a:cs typeface="Tahoma" panose="020B0604030504040204" pitchFamily="34" charset="0"/>
              </a:rPr>
              <a:t>Traffic Operations</a:t>
            </a:r>
          </a:p>
          <a:p>
            <a:pPr marL="548640" lvl="1" indent="-548640">
              <a:buFont typeface="Wingdings" panose="05000000000000000000" pitchFamily="2" charset="2"/>
              <a:buChar char="Ø"/>
            </a:pPr>
            <a:r>
              <a:rPr lang="en-CA" altLang="en-US" sz="4000" dirty="0">
                <a:solidFill>
                  <a:srgbClr val="17375E"/>
                </a:solidFill>
                <a:latin typeface="+mj-lt"/>
                <a:ea typeface="Tahoma" panose="020B0604030504040204" pitchFamily="34" charset="0"/>
                <a:cs typeface="Tahoma" panose="020B0604030504040204" pitchFamily="34" charset="0"/>
              </a:rPr>
              <a:t>Geometrics</a:t>
            </a:r>
          </a:p>
          <a:p>
            <a:pPr marL="548640" lvl="1" indent="-548640">
              <a:buFont typeface="Wingdings" panose="05000000000000000000" pitchFamily="2" charset="2"/>
              <a:buChar char="Ø"/>
            </a:pPr>
            <a:r>
              <a:rPr lang="en-CA" altLang="en-US" sz="4000" dirty="0">
                <a:solidFill>
                  <a:srgbClr val="17375E"/>
                </a:solidFill>
                <a:latin typeface="+mj-lt"/>
                <a:ea typeface="Tahoma" panose="020B0604030504040204" pitchFamily="34" charset="0"/>
                <a:cs typeface="Tahoma" panose="020B0604030504040204" pitchFamily="34" charset="0"/>
              </a:rPr>
              <a:t>Safety</a:t>
            </a:r>
          </a:p>
          <a:p>
            <a:pPr marL="548640" lvl="1" indent="-548640">
              <a:buFont typeface="Wingdings" panose="05000000000000000000" pitchFamily="2" charset="2"/>
              <a:buChar char="Ø"/>
            </a:pPr>
            <a:r>
              <a:rPr lang="en-CA" altLang="en-US" sz="4000" dirty="0">
                <a:solidFill>
                  <a:srgbClr val="17375E"/>
                </a:solidFill>
                <a:latin typeface="+mj-lt"/>
                <a:ea typeface="Tahoma" panose="020B0604030504040204" pitchFamily="34" charset="0"/>
                <a:cs typeface="Tahoma" panose="020B0604030504040204" pitchFamily="34" charset="0"/>
              </a:rPr>
              <a:t>Constructability</a:t>
            </a:r>
          </a:p>
          <a:p>
            <a:pPr marL="548640" lvl="1" indent="-548640">
              <a:buFont typeface="Wingdings" panose="05000000000000000000" pitchFamily="2" charset="2"/>
              <a:buChar char="Ø"/>
            </a:pPr>
            <a:r>
              <a:rPr lang="en-CA" altLang="en-US" sz="4000" dirty="0">
                <a:solidFill>
                  <a:srgbClr val="17375E"/>
                </a:solidFill>
                <a:latin typeface="+mj-lt"/>
                <a:ea typeface="Tahoma" panose="020B0604030504040204" pitchFamily="34" charset="0"/>
                <a:cs typeface="Tahoma" panose="020B0604030504040204" pitchFamily="34" charset="0"/>
              </a:rPr>
              <a:t>Potential to impact existing utility and servicing infrastructure</a:t>
            </a:r>
          </a:p>
        </p:txBody>
      </p:sp>
      <p:pic>
        <p:nvPicPr>
          <p:cNvPr id="25" name="Picture 24">
            <a:extLst>
              <a:ext uri="{FF2B5EF4-FFF2-40B4-BE49-F238E27FC236}">
                <a16:creationId xmlns:a16="http://schemas.microsoft.com/office/drawing/2014/main" id="{3A6169CD-D21C-D8AA-B1A2-DDFD2F9367AB}"/>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162923" y="12168493"/>
            <a:ext cx="1828800" cy="18402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6" name="Picture 25">
            <a:extLst>
              <a:ext uri="{FF2B5EF4-FFF2-40B4-BE49-F238E27FC236}">
                <a16:creationId xmlns:a16="http://schemas.microsoft.com/office/drawing/2014/main" id="{181074AD-DE4C-E3AA-4353-51DA245E5D68}"/>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5424881" y="12407099"/>
            <a:ext cx="1379368" cy="1409932"/>
          </a:xfrm>
          <a:prstGeom prst="rect">
            <a:avLst/>
          </a:prstGeom>
        </p:spPr>
      </p:pic>
      <p:pic>
        <p:nvPicPr>
          <p:cNvPr id="24" name="Picture 8">
            <a:extLst>
              <a:ext uri="{FF2B5EF4-FFF2-40B4-BE49-F238E27FC236}">
                <a16:creationId xmlns:a16="http://schemas.microsoft.com/office/drawing/2014/main" id="{A6D4F848-A887-D6D8-E5CF-2BE078893E37}"/>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15335968" y="12259284"/>
            <a:ext cx="1626050" cy="1626050"/>
          </a:xfrm>
          <a:prstGeom prst="roundRect">
            <a:avLst>
              <a:gd name="adj" fmla="val 16667"/>
            </a:avLst>
          </a:prstGeom>
          <a:ln>
            <a:noFill/>
          </a:ln>
        </p:spPr>
      </p:pic>
      <p:sp>
        <p:nvSpPr>
          <p:cNvPr id="14" name="Rectangle 13">
            <a:extLst>
              <a:ext uri="{FF2B5EF4-FFF2-40B4-BE49-F238E27FC236}">
                <a16:creationId xmlns:a16="http://schemas.microsoft.com/office/drawing/2014/main" id="{74B701AF-3287-A77F-4E07-D6C0A59237B9}"/>
              </a:ext>
            </a:extLst>
          </p:cNvPr>
          <p:cNvSpPr/>
          <p:nvPr/>
        </p:nvSpPr>
        <p:spPr>
          <a:xfrm>
            <a:off x="17450502" y="11744548"/>
            <a:ext cx="10217817" cy="2554545"/>
          </a:xfrm>
          <a:prstGeom prst="rect">
            <a:avLst/>
          </a:prstGeom>
        </p:spPr>
        <p:txBody>
          <a:bodyPr wrap="square">
            <a:spAutoFit/>
          </a:bodyPr>
          <a:lstStyle/>
          <a:p>
            <a:pPr marL="0" lvl="1"/>
            <a:r>
              <a:rPr lang="en-CA" altLang="en-US" sz="4000" b="1" dirty="0">
                <a:solidFill>
                  <a:srgbClr val="17375E"/>
                </a:solidFill>
                <a:latin typeface="+mj-lt"/>
                <a:ea typeface="Tahoma" panose="020B0604030504040204" pitchFamily="34" charset="0"/>
                <a:cs typeface="Tahoma" panose="020B0604030504040204" pitchFamily="34" charset="0"/>
              </a:rPr>
              <a:t>Cost</a:t>
            </a:r>
          </a:p>
          <a:p>
            <a:pPr marL="548640" lvl="1" indent="-548640">
              <a:buFont typeface="Wingdings" panose="05000000000000000000" pitchFamily="2" charset="2"/>
              <a:buChar char="Ø"/>
            </a:pPr>
            <a:r>
              <a:rPr lang="en-CA" altLang="en-US" sz="4000" dirty="0">
                <a:solidFill>
                  <a:srgbClr val="17375E"/>
                </a:solidFill>
                <a:latin typeface="+mj-lt"/>
                <a:ea typeface="Tahoma" panose="020B0604030504040204" pitchFamily="34" charset="0"/>
                <a:cs typeface="Tahoma" panose="020B0604030504040204" pitchFamily="34" charset="0"/>
              </a:rPr>
              <a:t>Construction Costs</a:t>
            </a:r>
          </a:p>
          <a:p>
            <a:pPr marL="548640" lvl="1" indent="-548640">
              <a:buFont typeface="Wingdings" panose="05000000000000000000" pitchFamily="2" charset="2"/>
              <a:buChar char="Ø"/>
            </a:pPr>
            <a:r>
              <a:rPr lang="en-CA" altLang="en-US" sz="4000" dirty="0">
                <a:solidFill>
                  <a:srgbClr val="17375E"/>
                </a:solidFill>
                <a:latin typeface="+mj-lt"/>
                <a:ea typeface="Tahoma" panose="020B0604030504040204" pitchFamily="34" charset="0"/>
                <a:cs typeface="Tahoma" panose="020B0604030504040204" pitchFamily="34" charset="0"/>
              </a:rPr>
              <a:t>Property Acquisition Costs</a:t>
            </a:r>
          </a:p>
          <a:p>
            <a:pPr marL="548640" lvl="1" indent="-548640">
              <a:buFont typeface="Wingdings" panose="05000000000000000000" pitchFamily="2" charset="2"/>
              <a:buChar char="Ø"/>
            </a:pPr>
            <a:r>
              <a:rPr lang="en-CA" altLang="en-US" sz="4000" dirty="0">
                <a:solidFill>
                  <a:srgbClr val="17375E"/>
                </a:solidFill>
                <a:latin typeface="+mj-lt"/>
                <a:ea typeface="Tahoma" panose="020B0604030504040204" pitchFamily="34" charset="0"/>
                <a:cs typeface="Tahoma" panose="020B0604030504040204" pitchFamily="34" charset="0"/>
              </a:rPr>
              <a:t>Operational / maintenance Costs</a:t>
            </a:r>
          </a:p>
        </p:txBody>
      </p:sp>
      <p:sp>
        <p:nvSpPr>
          <p:cNvPr id="21" name="Rectangle 20">
            <a:extLst>
              <a:ext uri="{FF2B5EF4-FFF2-40B4-BE49-F238E27FC236}">
                <a16:creationId xmlns:a16="http://schemas.microsoft.com/office/drawing/2014/main" id="{5916665E-C377-52C9-FCA8-2E4A77428C1D}"/>
              </a:ext>
            </a:extLst>
          </p:cNvPr>
          <p:cNvSpPr/>
          <p:nvPr/>
        </p:nvSpPr>
        <p:spPr>
          <a:xfrm>
            <a:off x="15264298" y="14841775"/>
            <a:ext cx="13102406" cy="3990836"/>
          </a:xfrm>
          <a:prstGeom prst="rect">
            <a:avLst/>
          </a:prstGeom>
        </p:spPr>
        <p:txBody>
          <a:bodyPr wrap="square">
            <a:spAutoFit/>
          </a:bodyPr>
          <a:lstStyle/>
          <a:p>
            <a:pPr marL="571500" lvl="0" indent="-571500">
              <a:spcAft>
                <a:spcPts val="1600"/>
              </a:spcAft>
              <a:buFont typeface="Wingdings" panose="05000000000000000000" pitchFamily="2" charset="2"/>
              <a:buChar char="Ø"/>
            </a:pPr>
            <a:r>
              <a:rPr lang="en-CA" altLang="en-US" sz="4000" dirty="0">
                <a:solidFill>
                  <a:schemeClr val="tx2">
                    <a:lumMod val="75000"/>
                  </a:schemeClr>
                </a:solidFill>
                <a:latin typeface="+mj-lt"/>
                <a:ea typeface="Tahoma" panose="020B0604030504040204" pitchFamily="34" charset="0"/>
                <a:cs typeface="Tahoma" panose="020B0604030504040204" pitchFamily="34" charset="0"/>
              </a:rPr>
              <a:t>Following PIC #1 an Evaluation Matrix will be developed to assess each of the alternatives in terms of the potential to impact each of the above noted criteria. </a:t>
            </a:r>
          </a:p>
          <a:p>
            <a:pPr marL="571500" lvl="0" indent="-571500">
              <a:spcAft>
                <a:spcPts val="1600"/>
              </a:spcAft>
              <a:buFont typeface="Wingdings" panose="05000000000000000000" pitchFamily="2" charset="2"/>
              <a:buChar char="Ø"/>
            </a:pPr>
            <a:r>
              <a:rPr lang="en-CA" altLang="en-US" sz="4000" dirty="0">
                <a:solidFill>
                  <a:schemeClr val="tx2">
                    <a:lumMod val="75000"/>
                  </a:schemeClr>
                </a:solidFill>
                <a:latin typeface="+mj-lt"/>
                <a:ea typeface="Tahoma" panose="020B0604030504040204" pitchFamily="34" charset="0"/>
                <a:cs typeface="Tahoma" panose="020B0604030504040204" pitchFamily="34" charset="0"/>
              </a:rPr>
              <a:t>This will assist in making selection of a Recommended Plan that will address the issues and deficiencies, but also keep impacts to a minimum. </a:t>
            </a:r>
          </a:p>
        </p:txBody>
      </p:sp>
      <p:sp>
        <p:nvSpPr>
          <p:cNvPr id="2" name="Rectangle: Rounded Corners 1">
            <a:extLst>
              <a:ext uri="{FF2B5EF4-FFF2-40B4-BE49-F238E27FC236}">
                <a16:creationId xmlns:a16="http://schemas.microsoft.com/office/drawing/2014/main" id="{F84D8DAB-538C-4571-A0C9-31D35E427320}"/>
              </a:ext>
              <a:ext uri="{C183D7F6-B498-43B3-948B-1728B52AA6E4}">
                <adec:decorative xmlns:adec="http://schemas.microsoft.com/office/drawing/2017/decorative" val="1"/>
              </a:ext>
            </a:extLst>
          </p:cNvPr>
          <p:cNvSpPr/>
          <p:nvPr/>
        </p:nvSpPr>
        <p:spPr>
          <a:xfrm>
            <a:off x="16131356" y="19375293"/>
            <a:ext cx="8395806" cy="1885690"/>
          </a:xfrm>
          <a:prstGeom prst="roundRect">
            <a:avLst/>
          </a:prstGeom>
          <a:solidFill>
            <a:schemeClr val="bg1">
              <a:lumMod val="75000"/>
            </a:schemeClr>
          </a:solidFill>
          <a:ln w="1016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8" name="Picture 7">
            <a:extLst>
              <a:ext uri="{FF2B5EF4-FFF2-40B4-BE49-F238E27FC236}">
                <a16:creationId xmlns:a16="http://schemas.microsoft.com/office/drawing/2014/main" id="{AD8B5F64-1520-48CC-8829-A18BA2C9800E}"/>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16604963" y="19633505"/>
            <a:ext cx="1272063" cy="13692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0" name="Rectangle 19">
            <a:extLst>
              <a:ext uri="{FF2B5EF4-FFF2-40B4-BE49-F238E27FC236}">
                <a16:creationId xmlns:a16="http://schemas.microsoft.com/office/drawing/2014/main" id="{5263BDAE-2628-46EB-B017-7552BF1C6DCB}"/>
              </a:ext>
            </a:extLst>
          </p:cNvPr>
          <p:cNvSpPr/>
          <p:nvPr/>
        </p:nvSpPr>
        <p:spPr>
          <a:xfrm>
            <a:off x="16474453" y="19756334"/>
            <a:ext cx="7860901" cy="1077218"/>
          </a:xfrm>
          <a:prstGeom prst="rect">
            <a:avLst/>
          </a:prstGeom>
        </p:spPr>
        <p:txBody>
          <a:bodyPr wrap="square">
            <a:spAutoFit/>
          </a:bodyPr>
          <a:lstStyle/>
          <a:p>
            <a:pPr lvl="1"/>
            <a:r>
              <a:rPr lang="en-CA" altLang="en-US" sz="3200" b="1"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Let us know what other criteria should be included!</a:t>
            </a:r>
          </a:p>
        </p:txBody>
      </p:sp>
      <p:sp>
        <p:nvSpPr>
          <p:cNvPr id="19" name="Slide Number Placeholder 7">
            <a:extLst>
              <a:ext uri="{FF2B5EF4-FFF2-40B4-BE49-F238E27FC236}">
                <a16:creationId xmlns:a16="http://schemas.microsoft.com/office/drawing/2014/main" id="{212303D8-FA14-25C5-3159-92AC3A02F004}"/>
              </a:ext>
            </a:extLst>
          </p:cNvPr>
          <p:cNvSpPr txBox="1">
            <a:spLocks/>
          </p:cNvSpPr>
          <p:nvPr/>
        </p:nvSpPr>
        <p:spPr>
          <a:xfrm>
            <a:off x="14336183" y="20574000"/>
            <a:ext cx="893233" cy="1038578"/>
          </a:xfrm>
          <a:prstGeom prst="rect">
            <a:avLst/>
          </a:prstGeom>
        </p:spPr>
        <p:txBody>
          <a:bodyPr vert="horz" lIns="91440" tIns="45720" rIns="91440" bIns="45720" rtlCol="0" anchor="ctr"/>
          <a:lstStyle>
            <a:defPPr>
              <a:defRPr lang="en-US"/>
            </a:defPPr>
            <a:lvl1pPr marL="0" algn="r" defTabSz="3513095" rtl="0" eaLnBrk="1" latinLnBrk="0" hangingPunct="1">
              <a:defRPr sz="3556" kern="1200">
                <a:solidFill>
                  <a:schemeClr val="tx1">
                    <a:tint val="75000"/>
                  </a:schemeClr>
                </a:solidFill>
                <a:latin typeface="+mn-lt"/>
                <a:ea typeface="+mn-ea"/>
                <a:cs typeface="+mn-cs"/>
              </a:defRPr>
            </a:lvl1pPr>
            <a:lvl2pPr marL="1756548" algn="l" defTabSz="3513095" rtl="0" eaLnBrk="1" latinLnBrk="0" hangingPunct="1">
              <a:defRPr sz="6900" kern="1200">
                <a:solidFill>
                  <a:schemeClr val="tx1"/>
                </a:solidFill>
                <a:latin typeface="+mn-lt"/>
                <a:ea typeface="+mn-ea"/>
                <a:cs typeface="+mn-cs"/>
              </a:defRPr>
            </a:lvl2pPr>
            <a:lvl3pPr marL="3513095" algn="l" defTabSz="3513095" rtl="0" eaLnBrk="1" latinLnBrk="0" hangingPunct="1">
              <a:defRPr sz="6900" kern="1200">
                <a:solidFill>
                  <a:schemeClr val="tx1"/>
                </a:solidFill>
                <a:latin typeface="+mn-lt"/>
                <a:ea typeface="+mn-ea"/>
                <a:cs typeface="+mn-cs"/>
              </a:defRPr>
            </a:lvl3pPr>
            <a:lvl4pPr marL="5269644" algn="l" defTabSz="3513095" rtl="0" eaLnBrk="1" latinLnBrk="0" hangingPunct="1">
              <a:defRPr sz="6900" kern="1200">
                <a:solidFill>
                  <a:schemeClr val="tx1"/>
                </a:solidFill>
                <a:latin typeface="+mn-lt"/>
                <a:ea typeface="+mn-ea"/>
                <a:cs typeface="+mn-cs"/>
              </a:defRPr>
            </a:lvl4pPr>
            <a:lvl5pPr marL="7026192" algn="l" defTabSz="3513095" rtl="0" eaLnBrk="1" latinLnBrk="0" hangingPunct="1">
              <a:defRPr sz="6900" kern="1200">
                <a:solidFill>
                  <a:schemeClr val="tx1"/>
                </a:solidFill>
                <a:latin typeface="+mn-lt"/>
                <a:ea typeface="+mn-ea"/>
                <a:cs typeface="+mn-cs"/>
              </a:defRPr>
            </a:lvl5pPr>
            <a:lvl6pPr marL="8782740" algn="l" defTabSz="3513095" rtl="0" eaLnBrk="1" latinLnBrk="0" hangingPunct="1">
              <a:defRPr sz="6900" kern="1200">
                <a:solidFill>
                  <a:schemeClr val="tx1"/>
                </a:solidFill>
                <a:latin typeface="+mn-lt"/>
                <a:ea typeface="+mn-ea"/>
                <a:cs typeface="+mn-cs"/>
              </a:defRPr>
            </a:lvl6pPr>
            <a:lvl7pPr marL="10539287" algn="l" defTabSz="3513095" rtl="0" eaLnBrk="1" latinLnBrk="0" hangingPunct="1">
              <a:defRPr sz="6900" kern="1200">
                <a:solidFill>
                  <a:schemeClr val="tx1"/>
                </a:solidFill>
                <a:latin typeface="+mn-lt"/>
                <a:ea typeface="+mn-ea"/>
                <a:cs typeface="+mn-cs"/>
              </a:defRPr>
            </a:lvl7pPr>
            <a:lvl8pPr marL="12295836" algn="l" defTabSz="3513095" rtl="0" eaLnBrk="1" latinLnBrk="0" hangingPunct="1">
              <a:defRPr sz="6900" kern="1200">
                <a:solidFill>
                  <a:schemeClr val="tx1"/>
                </a:solidFill>
                <a:latin typeface="+mn-lt"/>
                <a:ea typeface="+mn-ea"/>
                <a:cs typeface="+mn-cs"/>
              </a:defRPr>
            </a:lvl8pPr>
            <a:lvl9pPr marL="14052384" algn="l" defTabSz="3513095" rtl="0" eaLnBrk="1" latinLnBrk="0" hangingPunct="1">
              <a:defRPr sz="6900" kern="1200">
                <a:solidFill>
                  <a:schemeClr val="tx1"/>
                </a:solidFill>
                <a:latin typeface="+mn-lt"/>
                <a:ea typeface="+mn-ea"/>
                <a:cs typeface="+mn-cs"/>
              </a:defRPr>
            </a:lvl9pPr>
          </a:lstStyle>
          <a:p>
            <a:pPr algn="ctr"/>
            <a:fld id="{1D0EB0AF-BBE9-46F9-BCF7-8F99A5DFC373}" type="slidenum">
              <a:rPr lang="en-US" dirty="0">
                <a:latin typeface="+mj-lt"/>
              </a:rPr>
              <a:pPr algn="ctr"/>
              <a:t>20</a:t>
            </a:fld>
            <a:endParaRPr lang="en-US" dirty="0">
              <a:latin typeface="+mj-lt"/>
            </a:endParaRPr>
          </a:p>
        </p:txBody>
      </p:sp>
    </p:spTree>
    <p:extLst>
      <p:ext uri="{BB962C8B-B14F-4D97-AF65-F5344CB8AC3E}">
        <p14:creationId xmlns:p14="http://schemas.microsoft.com/office/powerpoint/2010/main" val="29297408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BDAB364-A6C9-90F4-FC35-3E8E34858428}"/>
              </a:ext>
            </a:extLst>
          </p:cNvPr>
          <p:cNvSpPr>
            <a:spLocks noGrp="1"/>
          </p:cNvSpPr>
          <p:nvPr>
            <p:ph type="title" idx="4294967295"/>
          </p:nvPr>
        </p:nvSpPr>
        <p:spPr>
          <a:xfrm>
            <a:off x="0" y="4882805"/>
            <a:ext cx="29260799" cy="1368722"/>
          </a:xfrm>
          <a:prstGeom prst="rect">
            <a:avLst/>
          </a:prstGeom>
        </p:spPr>
        <p:txBody>
          <a:bodyPr/>
          <a:lstStyle/>
          <a:p>
            <a:pPr rtl="0" eaLnBrk="1" latinLnBrk="0" hangingPunct="1"/>
            <a:r>
              <a:rPr lang="en-US" sz="8000" b="1" kern="1200" dirty="0">
                <a:solidFill>
                  <a:srgbClr val="17375E"/>
                </a:solidFill>
                <a:effectLst/>
                <a:latin typeface="Calibri" panose="020F0502020204030204" pitchFamily="34" charset="0"/>
                <a:ea typeface="+mn-ea"/>
                <a:cs typeface="+mn-cs"/>
              </a:rPr>
              <a:t>Preliminary Traffic Management – EB Collins Creek Bridge</a:t>
            </a:r>
            <a:endParaRPr lang="en-CA" dirty="0"/>
          </a:p>
        </p:txBody>
      </p:sp>
      <p:sp>
        <p:nvSpPr>
          <p:cNvPr id="4" name="TextBox 3">
            <a:extLst>
              <a:ext uri="{FF2B5EF4-FFF2-40B4-BE49-F238E27FC236}">
                <a16:creationId xmlns:a16="http://schemas.microsoft.com/office/drawing/2014/main" id="{DF8AD87C-F825-1247-08B9-93ACA0495E26}"/>
              </a:ext>
            </a:extLst>
          </p:cNvPr>
          <p:cNvSpPr txBox="1"/>
          <p:nvPr/>
        </p:nvSpPr>
        <p:spPr>
          <a:xfrm>
            <a:off x="342493" y="6928937"/>
            <a:ext cx="15231804" cy="12967653"/>
          </a:xfrm>
          <a:prstGeom prst="rect">
            <a:avLst/>
          </a:prstGeom>
          <a:noFill/>
        </p:spPr>
        <p:txBody>
          <a:bodyPr wrap="square" rtlCol="0">
            <a:spAutoFit/>
          </a:bodyPr>
          <a:lstStyle/>
          <a:p>
            <a:pPr marL="571500" indent="-571500">
              <a:spcBef>
                <a:spcPts val="1000"/>
              </a:spcBef>
              <a:spcAft>
                <a:spcPts val="1000"/>
              </a:spcAft>
              <a:buFont typeface="Wingdings" panose="05000000000000000000" pitchFamily="2" charset="2"/>
              <a:buChar char="Ø"/>
            </a:pPr>
            <a:r>
              <a:rPr lang="en-US" sz="4000" b="1" dirty="0">
                <a:solidFill>
                  <a:srgbClr val="FF0000"/>
                </a:solidFill>
              </a:rPr>
              <a:t>Single stage structure replacement is not preferred.</a:t>
            </a:r>
          </a:p>
          <a:p>
            <a:pPr marL="1097280" lvl="1" indent="-457200">
              <a:spcBef>
                <a:spcPts val="600"/>
              </a:spcBef>
              <a:spcAft>
                <a:spcPts val="600"/>
              </a:spcAft>
              <a:buFont typeface="Wingdings" panose="05000000000000000000" pitchFamily="2" charset="2"/>
              <a:buChar char="§"/>
            </a:pPr>
            <a:r>
              <a:rPr lang="en-US" sz="4000" dirty="0">
                <a:solidFill>
                  <a:srgbClr val="17375E"/>
                </a:solidFill>
              </a:rPr>
              <a:t>Several months with major EB traffic detour off Highway 401 onto municipal roads (see </a:t>
            </a:r>
            <a:r>
              <a:rPr lang="en-US" sz="4000" b="1" dirty="0">
                <a:solidFill>
                  <a:srgbClr val="17375E"/>
                </a:solidFill>
              </a:rPr>
              <a:t>Figure 1</a:t>
            </a:r>
            <a:r>
              <a:rPr lang="en-US" sz="4000" dirty="0">
                <a:solidFill>
                  <a:srgbClr val="17375E"/>
                </a:solidFill>
              </a:rPr>
              <a:t>).</a:t>
            </a:r>
            <a:endParaRPr lang="en-US" sz="4000" strike="sngStrike" dirty="0">
              <a:solidFill>
                <a:srgbClr val="17375E"/>
              </a:solidFill>
            </a:endParaRPr>
          </a:p>
          <a:p>
            <a:pPr marL="571500" indent="-571500">
              <a:spcBef>
                <a:spcPts val="1000"/>
              </a:spcBef>
              <a:spcAft>
                <a:spcPts val="1000"/>
              </a:spcAft>
              <a:buFont typeface="Wingdings" panose="05000000000000000000" pitchFamily="2" charset="2"/>
              <a:buChar char="Ø"/>
            </a:pPr>
            <a:r>
              <a:rPr lang="en-US" sz="4000" b="1" dirty="0">
                <a:solidFill>
                  <a:srgbClr val="FF0000"/>
                </a:solidFill>
              </a:rPr>
              <a:t>Single stage replacement with temporary works (i.e., median highway crossovers) is not preferred. </a:t>
            </a:r>
          </a:p>
          <a:p>
            <a:pPr marL="1097280" lvl="1" indent="-457200">
              <a:spcBef>
                <a:spcPts val="600"/>
              </a:spcBef>
              <a:spcAft>
                <a:spcPts val="600"/>
              </a:spcAft>
              <a:buFont typeface="Wingdings" panose="05000000000000000000" pitchFamily="2" charset="2"/>
              <a:buChar char="§"/>
            </a:pPr>
            <a:r>
              <a:rPr lang="en-US" sz="4000" dirty="0">
                <a:solidFill>
                  <a:srgbClr val="17375E"/>
                </a:solidFill>
              </a:rPr>
              <a:t>Closure of the KR 38 W-N/S Off-Ramp (impacts </a:t>
            </a:r>
            <a:r>
              <a:rPr lang="en-US" sz="4000" dirty="0">
                <a:solidFill>
                  <a:srgbClr val="002060"/>
                </a:solidFill>
              </a:rPr>
              <a:t>LCV routes), and significant temporary works and throwaway costs.</a:t>
            </a:r>
          </a:p>
          <a:p>
            <a:pPr marL="571500" indent="-571500">
              <a:spcBef>
                <a:spcPts val="1000"/>
              </a:spcBef>
              <a:spcAft>
                <a:spcPts val="1000"/>
              </a:spcAft>
              <a:buFont typeface="Wingdings" panose="05000000000000000000" pitchFamily="2" charset="2"/>
              <a:buChar char="Ø"/>
            </a:pPr>
            <a:r>
              <a:rPr lang="en-US" sz="4000" b="1" dirty="0">
                <a:solidFill>
                  <a:srgbClr val="00B050"/>
                </a:solidFill>
              </a:rPr>
              <a:t>Staging the bridge replacement and demolition on Highway 401 is preferred (see Figure 2). </a:t>
            </a:r>
            <a:endParaRPr lang="en-US" sz="4000" dirty="0">
              <a:solidFill>
                <a:srgbClr val="17375E"/>
              </a:solidFill>
            </a:endParaRPr>
          </a:p>
          <a:p>
            <a:pPr marL="1097280" indent="-457200">
              <a:spcBef>
                <a:spcPts val="600"/>
              </a:spcBef>
              <a:spcAft>
                <a:spcPts val="600"/>
              </a:spcAft>
              <a:buFont typeface="Wingdings" panose="05000000000000000000" pitchFamily="2" charset="2"/>
              <a:buChar char="§"/>
            </a:pPr>
            <a:r>
              <a:rPr lang="en-CA" sz="4000" dirty="0">
                <a:solidFill>
                  <a:srgbClr val="002060"/>
                </a:solidFill>
              </a:rPr>
              <a:t>Part of the new bridge is constructed in the highway median with traffic on the original bridge. Once the first part of the new bridge is constructed, traffic is shifted, demolition of the old bridge is completed, and the remaining part of the new bridge is constructed. </a:t>
            </a:r>
          </a:p>
          <a:p>
            <a:pPr marL="1097280" indent="-457200">
              <a:spcBef>
                <a:spcPts val="600"/>
              </a:spcBef>
              <a:spcAft>
                <a:spcPts val="600"/>
              </a:spcAft>
              <a:buFont typeface="Wingdings" panose="05000000000000000000" pitchFamily="2" charset="2"/>
              <a:buChar char="§"/>
            </a:pPr>
            <a:r>
              <a:rPr lang="en-US" sz="4000" dirty="0">
                <a:solidFill>
                  <a:srgbClr val="17375E"/>
                </a:solidFill>
              </a:rPr>
              <a:t>Minimizes traffic detours, lane closures, traffic disruptions, and impacts to the municipal network. </a:t>
            </a:r>
          </a:p>
          <a:p>
            <a:pPr marL="1097280" indent="-457200">
              <a:spcBef>
                <a:spcPts val="600"/>
              </a:spcBef>
              <a:spcAft>
                <a:spcPts val="600"/>
              </a:spcAft>
              <a:buFont typeface="Wingdings" panose="05000000000000000000" pitchFamily="2" charset="2"/>
              <a:buChar char="§"/>
            </a:pPr>
            <a:r>
              <a:rPr lang="en-US" sz="4000" dirty="0">
                <a:solidFill>
                  <a:srgbClr val="17375E"/>
                </a:solidFill>
              </a:rPr>
              <a:t>Staging may be coordinated with KR 38 bridge replacement for efficiency.</a:t>
            </a:r>
          </a:p>
        </p:txBody>
      </p:sp>
      <p:pic>
        <p:nvPicPr>
          <p:cNvPr id="11" name="Picture 10">
            <a:extLst>
              <a:ext uri="{FF2B5EF4-FFF2-40B4-BE49-F238E27FC236}">
                <a16:creationId xmlns:a16="http://schemas.microsoft.com/office/drawing/2014/main" id="{ACE6077D-4255-0F74-D8D2-340A7F8EF6A1}"/>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577187" y="6699223"/>
            <a:ext cx="11247120" cy="6653268"/>
          </a:xfrm>
          <a:prstGeom prst="rect">
            <a:avLst/>
          </a:prstGeom>
          <a:ln w="28575">
            <a:solidFill>
              <a:schemeClr val="tx1"/>
            </a:solidFill>
          </a:ln>
        </p:spPr>
      </p:pic>
      <p:sp>
        <p:nvSpPr>
          <p:cNvPr id="6" name="TextBox 5">
            <a:extLst>
              <a:ext uri="{FF2B5EF4-FFF2-40B4-BE49-F238E27FC236}">
                <a16:creationId xmlns:a16="http://schemas.microsoft.com/office/drawing/2014/main" id="{476CA719-662A-95C0-41CF-6BE32FAF6ED3}"/>
              </a:ext>
            </a:extLst>
          </p:cNvPr>
          <p:cNvSpPr txBox="1"/>
          <p:nvPr/>
        </p:nvSpPr>
        <p:spPr>
          <a:xfrm>
            <a:off x="6104839" y="19673586"/>
            <a:ext cx="7747329" cy="1938992"/>
          </a:xfrm>
          <a:prstGeom prst="rect">
            <a:avLst/>
          </a:prstGeom>
          <a:noFill/>
        </p:spPr>
        <p:txBody>
          <a:bodyPr wrap="square">
            <a:spAutoFit/>
          </a:bodyPr>
          <a:lstStyle/>
          <a:p>
            <a:r>
              <a:rPr lang="en-CA" sz="4000" b="1" kern="100" dirty="0">
                <a:solidFill>
                  <a:srgbClr val="FF0000"/>
                </a:solidFill>
                <a:effectLst/>
                <a:latin typeface="Calibri" panose="020F0502020204030204" pitchFamily="34" charset="0"/>
                <a:ea typeface="DengXian" panose="02010600030101010101" pitchFamily="2" charset="-122"/>
                <a:cs typeface="Times New Roman" panose="02020603050405020304" pitchFamily="18" charset="0"/>
                <a:hlinkClick r:id="rId4"/>
              </a:rPr>
              <a:t>Click Here</a:t>
            </a:r>
            <a:r>
              <a:rPr lang="en-CA" sz="4000" kern="100" dirty="0">
                <a:solidFill>
                  <a:srgbClr val="FF0000"/>
                </a:solidFill>
                <a:effectLst/>
                <a:latin typeface="Calibri" panose="020F0502020204030204" pitchFamily="34" charset="0"/>
                <a:ea typeface="DengXian" panose="02010600030101010101" pitchFamily="2" charset="-122"/>
                <a:cs typeface="Times New Roman" panose="02020603050405020304" pitchFamily="18" charset="0"/>
                <a:hlinkClick r:id="rId4"/>
              </a:rPr>
              <a:t> </a:t>
            </a:r>
            <a:r>
              <a:rPr lang="en-CA" sz="4000" kern="100" dirty="0">
                <a:solidFill>
                  <a:srgbClr val="FF0000"/>
                </a:solidFill>
                <a:effectLst/>
                <a:latin typeface="Calibri" panose="020F0502020204030204" pitchFamily="34" charset="0"/>
                <a:ea typeface="DengXian" panose="02010600030101010101" pitchFamily="2" charset="-122"/>
                <a:cs typeface="Times New Roman" panose="02020603050405020304" pitchFamily="18" charset="0"/>
              </a:rPr>
              <a:t>to view a high-resolution version of the Preliminary Traffic Management Alternatives.</a:t>
            </a:r>
          </a:p>
        </p:txBody>
      </p:sp>
      <p:sp>
        <p:nvSpPr>
          <p:cNvPr id="2" name="TextBox 1">
            <a:extLst>
              <a:ext uri="{FF2B5EF4-FFF2-40B4-BE49-F238E27FC236}">
                <a16:creationId xmlns:a16="http://schemas.microsoft.com/office/drawing/2014/main" id="{60487A17-158A-6C83-D1D9-E2AC3E54F266}"/>
              </a:ext>
            </a:extLst>
          </p:cNvPr>
          <p:cNvSpPr txBox="1"/>
          <p:nvPr/>
        </p:nvSpPr>
        <p:spPr>
          <a:xfrm>
            <a:off x="16577187" y="13446753"/>
            <a:ext cx="11739319" cy="954107"/>
          </a:xfrm>
          <a:prstGeom prst="rect">
            <a:avLst/>
          </a:prstGeom>
          <a:noFill/>
        </p:spPr>
        <p:txBody>
          <a:bodyPr wrap="square" rtlCol="0">
            <a:spAutoFit/>
          </a:bodyPr>
          <a:lstStyle/>
          <a:p>
            <a:pPr>
              <a:spcBef>
                <a:spcPts val="1000"/>
              </a:spcBef>
              <a:spcAft>
                <a:spcPts val="1000"/>
              </a:spcAft>
            </a:pPr>
            <a:r>
              <a:rPr lang="en-US" sz="2800" b="1" dirty="0">
                <a:solidFill>
                  <a:srgbClr val="324F71"/>
                </a:solidFill>
              </a:rPr>
              <a:t>Figure 1: EB detour alternatives for a single stage structure replacement including Highway 401 EB full closure at EB Collins Creek (</a:t>
            </a:r>
            <a:r>
              <a:rPr lang="en-US" sz="2800" b="1" dirty="0">
                <a:solidFill>
                  <a:srgbClr val="FF0000"/>
                </a:solidFill>
              </a:rPr>
              <a:t>Not Preferred</a:t>
            </a:r>
            <a:r>
              <a:rPr lang="en-US" sz="2800" b="1" dirty="0">
                <a:solidFill>
                  <a:schemeClr val="tx2"/>
                </a:solidFill>
              </a:rPr>
              <a:t>). </a:t>
            </a:r>
            <a:endParaRPr lang="en-US" sz="2800" b="1" dirty="0">
              <a:solidFill>
                <a:srgbClr val="324F71"/>
              </a:solidFill>
            </a:endParaRPr>
          </a:p>
        </p:txBody>
      </p:sp>
      <p:pic>
        <p:nvPicPr>
          <p:cNvPr id="9" name="Picture 8">
            <a:extLst>
              <a:ext uri="{FF2B5EF4-FFF2-40B4-BE49-F238E27FC236}">
                <a16:creationId xmlns:a16="http://schemas.microsoft.com/office/drawing/2014/main" id="{53548D3E-4B75-7488-4EFD-C360555FB1BF}"/>
              </a:ex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6577187" y="14495122"/>
            <a:ext cx="11247120" cy="4913356"/>
          </a:xfrm>
          <a:prstGeom prst="rect">
            <a:avLst/>
          </a:prstGeom>
        </p:spPr>
      </p:pic>
      <p:sp>
        <p:nvSpPr>
          <p:cNvPr id="10" name="TextBox 9">
            <a:extLst>
              <a:ext uri="{FF2B5EF4-FFF2-40B4-BE49-F238E27FC236}">
                <a16:creationId xmlns:a16="http://schemas.microsoft.com/office/drawing/2014/main" id="{6B7DC69A-E60D-1127-8663-50EFF09FBA74}"/>
              </a:ext>
            </a:extLst>
          </p:cNvPr>
          <p:cNvSpPr txBox="1"/>
          <p:nvPr/>
        </p:nvSpPr>
        <p:spPr>
          <a:xfrm>
            <a:off x="16577187" y="19419536"/>
            <a:ext cx="11687465" cy="954107"/>
          </a:xfrm>
          <a:prstGeom prst="rect">
            <a:avLst/>
          </a:prstGeom>
          <a:noFill/>
        </p:spPr>
        <p:txBody>
          <a:bodyPr wrap="square" rtlCol="0">
            <a:spAutoFit/>
          </a:bodyPr>
          <a:lstStyle/>
          <a:p>
            <a:pPr>
              <a:spcBef>
                <a:spcPts val="1000"/>
              </a:spcBef>
              <a:spcAft>
                <a:spcPts val="1000"/>
              </a:spcAft>
            </a:pPr>
            <a:r>
              <a:rPr lang="en-US" sz="2800" b="1" dirty="0">
                <a:solidFill>
                  <a:srgbClr val="324F71"/>
                </a:solidFill>
              </a:rPr>
              <a:t>Figure 2: Example staged bridge replacement. East view of the recent staged replacement at WB Collins Creek (Contract 2018-4011) (</a:t>
            </a:r>
            <a:r>
              <a:rPr lang="en-US" sz="2800" b="1" dirty="0">
                <a:solidFill>
                  <a:srgbClr val="00B050"/>
                </a:solidFill>
              </a:rPr>
              <a:t>Preferred</a:t>
            </a:r>
            <a:r>
              <a:rPr lang="en-US" sz="2800" b="1" dirty="0">
                <a:solidFill>
                  <a:srgbClr val="324F71"/>
                </a:solidFill>
              </a:rPr>
              <a:t>).</a:t>
            </a:r>
          </a:p>
        </p:txBody>
      </p:sp>
      <p:sp>
        <p:nvSpPr>
          <p:cNvPr id="19" name="Slide Number Placeholder 7">
            <a:extLst>
              <a:ext uri="{FF2B5EF4-FFF2-40B4-BE49-F238E27FC236}">
                <a16:creationId xmlns:a16="http://schemas.microsoft.com/office/drawing/2014/main" id="{212303D8-FA14-25C5-3159-92AC3A02F004}"/>
              </a:ext>
            </a:extLst>
          </p:cNvPr>
          <p:cNvSpPr txBox="1">
            <a:spLocks/>
          </p:cNvSpPr>
          <p:nvPr/>
        </p:nvSpPr>
        <p:spPr>
          <a:xfrm>
            <a:off x="14336183" y="20574000"/>
            <a:ext cx="893233" cy="1038578"/>
          </a:xfrm>
          <a:prstGeom prst="rect">
            <a:avLst/>
          </a:prstGeom>
        </p:spPr>
        <p:txBody>
          <a:bodyPr vert="horz" lIns="91440" tIns="45720" rIns="91440" bIns="45720" rtlCol="0" anchor="ctr"/>
          <a:lstStyle>
            <a:defPPr>
              <a:defRPr lang="en-US"/>
            </a:defPPr>
            <a:lvl1pPr marL="0" algn="r" defTabSz="3513095" rtl="0" eaLnBrk="1" latinLnBrk="0" hangingPunct="1">
              <a:defRPr sz="3556" kern="1200">
                <a:solidFill>
                  <a:schemeClr val="tx1">
                    <a:tint val="75000"/>
                  </a:schemeClr>
                </a:solidFill>
                <a:latin typeface="+mn-lt"/>
                <a:ea typeface="+mn-ea"/>
                <a:cs typeface="+mn-cs"/>
              </a:defRPr>
            </a:lvl1pPr>
            <a:lvl2pPr marL="1756548" algn="l" defTabSz="3513095" rtl="0" eaLnBrk="1" latinLnBrk="0" hangingPunct="1">
              <a:defRPr sz="6900" kern="1200">
                <a:solidFill>
                  <a:schemeClr val="tx1"/>
                </a:solidFill>
                <a:latin typeface="+mn-lt"/>
                <a:ea typeface="+mn-ea"/>
                <a:cs typeface="+mn-cs"/>
              </a:defRPr>
            </a:lvl2pPr>
            <a:lvl3pPr marL="3513095" algn="l" defTabSz="3513095" rtl="0" eaLnBrk="1" latinLnBrk="0" hangingPunct="1">
              <a:defRPr sz="6900" kern="1200">
                <a:solidFill>
                  <a:schemeClr val="tx1"/>
                </a:solidFill>
                <a:latin typeface="+mn-lt"/>
                <a:ea typeface="+mn-ea"/>
                <a:cs typeface="+mn-cs"/>
              </a:defRPr>
            </a:lvl3pPr>
            <a:lvl4pPr marL="5269644" algn="l" defTabSz="3513095" rtl="0" eaLnBrk="1" latinLnBrk="0" hangingPunct="1">
              <a:defRPr sz="6900" kern="1200">
                <a:solidFill>
                  <a:schemeClr val="tx1"/>
                </a:solidFill>
                <a:latin typeface="+mn-lt"/>
                <a:ea typeface="+mn-ea"/>
                <a:cs typeface="+mn-cs"/>
              </a:defRPr>
            </a:lvl4pPr>
            <a:lvl5pPr marL="7026192" algn="l" defTabSz="3513095" rtl="0" eaLnBrk="1" latinLnBrk="0" hangingPunct="1">
              <a:defRPr sz="6900" kern="1200">
                <a:solidFill>
                  <a:schemeClr val="tx1"/>
                </a:solidFill>
                <a:latin typeface="+mn-lt"/>
                <a:ea typeface="+mn-ea"/>
                <a:cs typeface="+mn-cs"/>
              </a:defRPr>
            </a:lvl5pPr>
            <a:lvl6pPr marL="8782740" algn="l" defTabSz="3513095" rtl="0" eaLnBrk="1" latinLnBrk="0" hangingPunct="1">
              <a:defRPr sz="6900" kern="1200">
                <a:solidFill>
                  <a:schemeClr val="tx1"/>
                </a:solidFill>
                <a:latin typeface="+mn-lt"/>
                <a:ea typeface="+mn-ea"/>
                <a:cs typeface="+mn-cs"/>
              </a:defRPr>
            </a:lvl6pPr>
            <a:lvl7pPr marL="10539287" algn="l" defTabSz="3513095" rtl="0" eaLnBrk="1" latinLnBrk="0" hangingPunct="1">
              <a:defRPr sz="6900" kern="1200">
                <a:solidFill>
                  <a:schemeClr val="tx1"/>
                </a:solidFill>
                <a:latin typeface="+mn-lt"/>
                <a:ea typeface="+mn-ea"/>
                <a:cs typeface="+mn-cs"/>
              </a:defRPr>
            </a:lvl7pPr>
            <a:lvl8pPr marL="12295836" algn="l" defTabSz="3513095" rtl="0" eaLnBrk="1" latinLnBrk="0" hangingPunct="1">
              <a:defRPr sz="6900" kern="1200">
                <a:solidFill>
                  <a:schemeClr val="tx1"/>
                </a:solidFill>
                <a:latin typeface="+mn-lt"/>
                <a:ea typeface="+mn-ea"/>
                <a:cs typeface="+mn-cs"/>
              </a:defRPr>
            </a:lvl8pPr>
            <a:lvl9pPr marL="14052384" algn="l" defTabSz="3513095" rtl="0" eaLnBrk="1" latinLnBrk="0" hangingPunct="1">
              <a:defRPr sz="6900" kern="1200">
                <a:solidFill>
                  <a:schemeClr val="tx1"/>
                </a:solidFill>
                <a:latin typeface="+mn-lt"/>
                <a:ea typeface="+mn-ea"/>
                <a:cs typeface="+mn-cs"/>
              </a:defRPr>
            </a:lvl9pPr>
          </a:lstStyle>
          <a:p>
            <a:pPr algn="ctr"/>
            <a:fld id="{1D0EB0AF-BBE9-46F9-BCF7-8F99A5DFC373}" type="slidenum">
              <a:rPr lang="en-US"/>
              <a:pPr algn="ctr"/>
              <a:t>21</a:t>
            </a:fld>
            <a:endParaRPr lang="en-US" dirty="0"/>
          </a:p>
        </p:txBody>
      </p:sp>
    </p:spTree>
    <p:extLst>
      <p:ext uri="{BB962C8B-B14F-4D97-AF65-F5344CB8AC3E}">
        <p14:creationId xmlns:p14="http://schemas.microsoft.com/office/powerpoint/2010/main" val="35756253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832BA85-2E83-EEDA-513F-165D893ED225}"/>
              </a:ext>
            </a:extLst>
          </p:cNvPr>
          <p:cNvSpPr>
            <a:spLocks noGrp="1"/>
          </p:cNvSpPr>
          <p:nvPr>
            <p:ph type="title" idx="4294967295"/>
          </p:nvPr>
        </p:nvSpPr>
        <p:spPr>
          <a:xfrm>
            <a:off x="1" y="4891903"/>
            <a:ext cx="29260800" cy="1507235"/>
          </a:xfrm>
          <a:prstGeom prst="rect">
            <a:avLst/>
          </a:prstGeom>
        </p:spPr>
        <p:txBody>
          <a:bodyPr/>
          <a:lstStyle/>
          <a:p>
            <a:pPr rtl="0" eaLnBrk="1" latinLnBrk="0" hangingPunct="1"/>
            <a:r>
              <a:rPr lang="en-US" sz="8000" b="1" kern="1200" dirty="0">
                <a:solidFill>
                  <a:srgbClr val="17375E"/>
                </a:solidFill>
                <a:effectLst/>
                <a:latin typeface="Calibri" panose="020F0502020204030204" pitchFamily="34" charset="0"/>
                <a:ea typeface="+mn-ea"/>
                <a:cs typeface="+mn-cs"/>
              </a:rPr>
              <a:t>Preliminary Traffic Management – KR 38 Bridge and Interchange</a:t>
            </a:r>
            <a:endParaRPr lang="en-CA" dirty="0"/>
          </a:p>
        </p:txBody>
      </p:sp>
      <p:sp>
        <p:nvSpPr>
          <p:cNvPr id="4" name="TextBox 3">
            <a:extLst>
              <a:ext uri="{FF2B5EF4-FFF2-40B4-BE49-F238E27FC236}">
                <a16:creationId xmlns:a16="http://schemas.microsoft.com/office/drawing/2014/main" id="{DF8AD87C-F825-1247-08B9-93ACA0495E26}"/>
              </a:ext>
            </a:extLst>
          </p:cNvPr>
          <p:cNvSpPr txBox="1"/>
          <p:nvPr/>
        </p:nvSpPr>
        <p:spPr>
          <a:xfrm>
            <a:off x="342493" y="6594700"/>
            <a:ext cx="13350061" cy="12675265"/>
          </a:xfrm>
          <a:prstGeom prst="rect">
            <a:avLst/>
          </a:prstGeom>
          <a:noFill/>
        </p:spPr>
        <p:txBody>
          <a:bodyPr wrap="square" rtlCol="0">
            <a:spAutoFit/>
          </a:bodyPr>
          <a:lstStyle/>
          <a:p>
            <a:pPr marL="571500" indent="-571500">
              <a:spcBef>
                <a:spcPts val="1000"/>
              </a:spcBef>
              <a:spcAft>
                <a:spcPts val="1000"/>
              </a:spcAft>
              <a:buFont typeface="Wingdings" panose="05000000000000000000" pitchFamily="2" charset="2"/>
              <a:buChar char="Ø"/>
            </a:pPr>
            <a:r>
              <a:rPr lang="en-US" sz="4300" b="1" dirty="0">
                <a:solidFill>
                  <a:schemeClr val="tx2"/>
                </a:solidFill>
              </a:rPr>
              <a:t>Proposed replacement structure on separate alignment west of the existing bridge per previous Approved PD &amp; EA Study (GWP 4049-11-00) </a:t>
            </a:r>
          </a:p>
          <a:p>
            <a:pPr marL="1097280" lvl="1" indent="-457200">
              <a:spcBef>
                <a:spcPts val="600"/>
              </a:spcBef>
              <a:spcAft>
                <a:spcPts val="600"/>
              </a:spcAft>
              <a:buFont typeface="Wingdings" panose="05000000000000000000" pitchFamily="2" charset="2"/>
              <a:buChar char="§"/>
            </a:pPr>
            <a:r>
              <a:rPr lang="en-US" sz="4300" dirty="0">
                <a:solidFill>
                  <a:srgbClr val="17375E"/>
                </a:solidFill>
              </a:rPr>
              <a:t>Minimizes KR 38 road closures.</a:t>
            </a:r>
          </a:p>
          <a:p>
            <a:pPr marL="571500" indent="-571500">
              <a:spcBef>
                <a:spcPts val="1000"/>
              </a:spcBef>
              <a:spcAft>
                <a:spcPts val="1000"/>
              </a:spcAft>
              <a:buFont typeface="Wingdings" panose="05000000000000000000" pitchFamily="2" charset="2"/>
              <a:buChar char="Ø"/>
            </a:pPr>
            <a:r>
              <a:rPr lang="en-US" sz="4300" b="1" dirty="0">
                <a:solidFill>
                  <a:srgbClr val="FF0000"/>
                </a:solidFill>
              </a:rPr>
              <a:t>Demolition of the bridge in multiple stages over multiple weeks is not preferred </a:t>
            </a:r>
          </a:p>
          <a:p>
            <a:pPr marL="1097280" lvl="1" indent="-457200">
              <a:spcBef>
                <a:spcPts val="600"/>
              </a:spcBef>
              <a:spcAft>
                <a:spcPts val="600"/>
              </a:spcAft>
              <a:buFont typeface="Wingdings" panose="05000000000000000000" pitchFamily="2" charset="2"/>
              <a:buChar char="§"/>
            </a:pPr>
            <a:r>
              <a:rPr lang="en-US" sz="4300" dirty="0">
                <a:solidFill>
                  <a:srgbClr val="17375E"/>
                </a:solidFill>
              </a:rPr>
              <a:t>Extended traffic disruption and impacts due to Highway 401 lane reductions, and significant temporary works and throwaway costs.</a:t>
            </a:r>
          </a:p>
          <a:p>
            <a:pPr marL="571500" indent="-571500">
              <a:spcBef>
                <a:spcPts val="1000"/>
              </a:spcBef>
              <a:spcAft>
                <a:spcPts val="1000"/>
              </a:spcAft>
              <a:buFont typeface="Wingdings" panose="05000000000000000000" pitchFamily="2" charset="2"/>
              <a:buChar char="Ø"/>
            </a:pPr>
            <a:r>
              <a:rPr lang="en-US" sz="4300" b="1" dirty="0">
                <a:solidFill>
                  <a:srgbClr val="00B050"/>
                </a:solidFill>
              </a:rPr>
              <a:t>Bridge demolition in a single stage is preferred.</a:t>
            </a:r>
          </a:p>
          <a:p>
            <a:pPr marL="1097280" lvl="1" indent="-457200">
              <a:spcBef>
                <a:spcPts val="600"/>
              </a:spcBef>
              <a:spcAft>
                <a:spcPts val="600"/>
              </a:spcAft>
              <a:buFont typeface="Wingdings" panose="05000000000000000000" pitchFamily="2" charset="2"/>
              <a:buChar char="§"/>
            </a:pPr>
            <a:r>
              <a:rPr lang="en-CA" sz="4300" dirty="0">
                <a:solidFill>
                  <a:srgbClr val="17375E"/>
                </a:solidFill>
              </a:rPr>
              <a:t>This typically requires a one-night planned full closure with traffic detours (see </a:t>
            </a:r>
            <a:r>
              <a:rPr lang="en-CA" sz="4300" b="1" dirty="0">
                <a:solidFill>
                  <a:srgbClr val="17375E"/>
                </a:solidFill>
              </a:rPr>
              <a:t>Figure 1</a:t>
            </a:r>
            <a:r>
              <a:rPr lang="en-CA" sz="4300" dirty="0">
                <a:solidFill>
                  <a:srgbClr val="17375E"/>
                </a:solidFill>
              </a:rPr>
              <a:t>).</a:t>
            </a:r>
          </a:p>
          <a:p>
            <a:pPr marL="1097280" lvl="1" indent="-457200">
              <a:spcBef>
                <a:spcPts val="600"/>
              </a:spcBef>
              <a:spcAft>
                <a:spcPts val="600"/>
              </a:spcAft>
              <a:buFont typeface="Wingdings" panose="05000000000000000000" pitchFamily="2" charset="2"/>
              <a:buChar char="§"/>
            </a:pPr>
            <a:r>
              <a:rPr lang="en-US" sz="4300" dirty="0">
                <a:solidFill>
                  <a:srgbClr val="17375E"/>
                </a:solidFill>
              </a:rPr>
              <a:t>The closure can be scheduled outside of the tourist season and peak traffic flows, with planned detours.</a:t>
            </a:r>
          </a:p>
          <a:p>
            <a:pPr marL="1097280" lvl="1" indent="-457200">
              <a:spcBef>
                <a:spcPts val="600"/>
              </a:spcBef>
              <a:spcAft>
                <a:spcPts val="600"/>
              </a:spcAft>
              <a:buFont typeface="Wingdings" panose="05000000000000000000" pitchFamily="2" charset="2"/>
              <a:buChar char="§"/>
            </a:pPr>
            <a:r>
              <a:rPr lang="en-US" sz="4300" dirty="0">
                <a:solidFill>
                  <a:srgbClr val="17375E"/>
                </a:solidFill>
              </a:rPr>
              <a:t>Bridge replacement girder erection may also require limited planned highway lane closures (e.g., rolling closures) and detours.</a:t>
            </a:r>
          </a:p>
        </p:txBody>
      </p:sp>
      <p:pic>
        <p:nvPicPr>
          <p:cNvPr id="5" name="Picture 4">
            <a:extLst>
              <a:ext uri="{FF2B5EF4-FFF2-40B4-BE49-F238E27FC236}">
                <a16:creationId xmlns:a16="http://schemas.microsoft.com/office/drawing/2014/main" id="{4519DDB0-1A8C-FEB3-5F99-52DF25A87E49}"/>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857264" y="6880321"/>
            <a:ext cx="13571469" cy="11725159"/>
          </a:xfrm>
          <a:prstGeom prst="rect">
            <a:avLst/>
          </a:prstGeom>
          <a:ln w="28575">
            <a:solidFill>
              <a:schemeClr val="tx1"/>
            </a:solidFill>
          </a:ln>
        </p:spPr>
      </p:pic>
      <p:sp>
        <p:nvSpPr>
          <p:cNvPr id="23" name="TextBox 22">
            <a:extLst>
              <a:ext uri="{FF2B5EF4-FFF2-40B4-BE49-F238E27FC236}">
                <a16:creationId xmlns:a16="http://schemas.microsoft.com/office/drawing/2014/main" id="{EA8394AC-F3FA-6414-01D0-A4CF7C34DF9E}"/>
              </a:ext>
            </a:extLst>
          </p:cNvPr>
          <p:cNvSpPr txBox="1"/>
          <p:nvPr/>
        </p:nvSpPr>
        <p:spPr>
          <a:xfrm>
            <a:off x="14853137" y="18691677"/>
            <a:ext cx="13805521" cy="1754326"/>
          </a:xfrm>
          <a:prstGeom prst="rect">
            <a:avLst/>
          </a:prstGeom>
          <a:noFill/>
        </p:spPr>
        <p:txBody>
          <a:bodyPr wrap="square" rtlCol="0">
            <a:spAutoFit/>
          </a:bodyPr>
          <a:lstStyle/>
          <a:p>
            <a:pPr>
              <a:spcBef>
                <a:spcPts val="600"/>
              </a:spcBef>
              <a:spcAft>
                <a:spcPts val="600"/>
              </a:spcAft>
            </a:pPr>
            <a:r>
              <a:rPr lang="en-US" sz="3600" b="1" dirty="0">
                <a:solidFill>
                  <a:srgbClr val="324F71"/>
                </a:solidFill>
              </a:rPr>
              <a:t>Figure 1: EB/WB detour alternatives for a one-night highway closure at KR 38 (</a:t>
            </a:r>
            <a:r>
              <a:rPr lang="en-US" sz="3600" b="1" dirty="0">
                <a:solidFill>
                  <a:srgbClr val="00B050"/>
                </a:solidFill>
              </a:rPr>
              <a:t>Preferred</a:t>
            </a:r>
            <a:r>
              <a:rPr lang="en-US" sz="3600" b="1" dirty="0">
                <a:solidFill>
                  <a:srgbClr val="324F71"/>
                </a:solidFill>
              </a:rPr>
              <a:t>). </a:t>
            </a:r>
            <a:r>
              <a:rPr lang="en-CA" sz="3600" b="0" i="1" u="none" strike="noStrike" baseline="0" dirty="0">
                <a:solidFill>
                  <a:schemeClr val="tx2"/>
                </a:solidFill>
                <a:latin typeface="+mj-lt"/>
              </a:rPr>
              <a:t>*Highway 401 EB/WB and On-Ramp closures pending recommended detour(s).</a:t>
            </a:r>
            <a:r>
              <a:rPr lang="en-US" sz="3600" b="1" dirty="0">
                <a:solidFill>
                  <a:srgbClr val="324F71"/>
                </a:solidFill>
              </a:rPr>
              <a:t> </a:t>
            </a:r>
          </a:p>
        </p:txBody>
      </p:sp>
      <p:sp>
        <p:nvSpPr>
          <p:cNvPr id="2" name="TextBox 1">
            <a:extLst>
              <a:ext uri="{FF2B5EF4-FFF2-40B4-BE49-F238E27FC236}">
                <a16:creationId xmlns:a16="http://schemas.microsoft.com/office/drawing/2014/main" id="{AD676D5E-A5A1-1290-638A-FB77D849AC3F}"/>
              </a:ext>
            </a:extLst>
          </p:cNvPr>
          <p:cNvSpPr txBox="1"/>
          <p:nvPr/>
        </p:nvSpPr>
        <p:spPr>
          <a:xfrm>
            <a:off x="6207304" y="19673586"/>
            <a:ext cx="7581693" cy="1938992"/>
          </a:xfrm>
          <a:prstGeom prst="rect">
            <a:avLst/>
          </a:prstGeom>
          <a:noFill/>
        </p:spPr>
        <p:txBody>
          <a:bodyPr wrap="square">
            <a:spAutoFit/>
          </a:bodyPr>
          <a:lstStyle/>
          <a:p>
            <a:r>
              <a:rPr lang="en-CA" sz="4000" b="1" kern="100" dirty="0">
                <a:solidFill>
                  <a:srgbClr val="FF0000"/>
                </a:solidFill>
                <a:effectLst/>
                <a:latin typeface="Calibri" panose="020F0502020204030204" pitchFamily="34" charset="0"/>
                <a:ea typeface="DengXian" panose="02010600030101010101" pitchFamily="2" charset="-122"/>
                <a:cs typeface="Times New Roman" panose="02020603050405020304" pitchFamily="18" charset="0"/>
                <a:hlinkClick r:id="rId4"/>
              </a:rPr>
              <a:t>Click Here</a:t>
            </a:r>
            <a:r>
              <a:rPr lang="en-CA" sz="4000" kern="100" dirty="0">
                <a:solidFill>
                  <a:srgbClr val="FF0000"/>
                </a:solidFill>
                <a:effectLst/>
                <a:latin typeface="Calibri" panose="020F0502020204030204" pitchFamily="34" charset="0"/>
                <a:ea typeface="DengXian" panose="02010600030101010101" pitchFamily="2" charset="-122"/>
                <a:cs typeface="Times New Roman" panose="02020603050405020304" pitchFamily="18" charset="0"/>
                <a:hlinkClick r:id="rId4"/>
              </a:rPr>
              <a:t> </a:t>
            </a:r>
            <a:r>
              <a:rPr lang="en-CA" sz="4000" kern="100" dirty="0">
                <a:solidFill>
                  <a:srgbClr val="FF0000"/>
                </a:solidFill>
                <a:effectLst/>
                <a:latin typeface="Calibri" panose="020F0502020204030204" pitchFamily="34" charset="0"/>
                <a:ea typeface="DengXian" panose="02010600030101010101" pitchFamily="2" charset="-122"/>
                <a:cs typeface="Times New Roman" panose="02020603050405020304" pitchFamily="18" charset="0"/>
              </a:rPr>
              <a:t>to view a high-resolution version of the Preliminary Traffic Management Alternatives.</a:t>
            </a:r>
          </a:p>
        </p:txBody>
      </p:sp>
      <p:sp>
        <p:nvSpPr>
          <p:cNvPr id="19" name="Slide Number Placeholder 7">
            <a:extLst>
              <a:ext uri="{FF2B5EF4-FFF2-40B4-BE49-F238E27FC236}">
                <a16:creationId xmlns:a16="http://schemas.microsoft.com/office/drawing/2014/main" id="{D64F629D-9F6D-3CB7-C28E-F60DF7E26725}"/>
              </a:ext>
            </a:extLst>
          </p:cNvPr>
          <p:cNvSpPr txBox="1">
            <a:spLocks/>
          </p:cNvSpPr>
          <p:nvPr/>
        </p:nvSpPr>
        <p:spPr>
          <a:xfrm>
            <a:off x="14336183" y="20574000"/>
            <a:ext cx="893233" cy="1038578"/>
          </a:xfrm>
          <a:prstGeom prst="rect">
            <a:avLst/>
          </a:prstGeom>
        </p:spPr>
        <p:txBody>
          <a:bodyPr vert="horz" lIns="91440" tIns="45720" rIns="91440" bIns="45720" rtlCol="0" anchor="ctr"/>
          <a:lstStyle>
            <a:defPPr>
              <a:defRPr lang="en-US"/>
            </a:defPPr>
            <a:lvl1pPr marL="0" algn="r" defTabSz="3513095" rtl="0" eaLnBrk="1" latinLnBrk="0" hangingPunct="1">
              <a:defRPr sz="3556" kern="1200">
                <a:solidFill>
                  <a:schemeClr val="tx1">
                    <a:tint val="75000"/>
                  </a:schemeClr>
                </a:solidFill>
                <a:latin typeface="+mn-lt"/>
                <a:ea typeface="+mn-ea"/>
                <a:cs typeface="+mn-cs"/>
              </a:defRPr>
            </a:lvl1pPr>
            <a:lvl2pPr marL="1756548" algn="l" defTabSz="3513095" rtl="0" eaLnBrk="1" latinLnBrk="0" hangingPunct="1">
              <a:defRPr sz="6900" kern="1200">
                <a:solidFill>
                  <a:schemeClr val="tx1"/>
                </a:solidFill>
                <a:latin typeface="+mn-lt"/>
                <a:ea typeface="+mn-ea"/>
                <a:cs typeface="+mn-cs"/>
              </a:defRPr>
            </a:lvl2pPr>
            <a:lvl3pPr marL="3513095" algn="l" defTabSz="3513095" rtl="0" eaLnBrk="1" latinLnBrk="0" hangingPunct="1">
              <a:defRPr sz="6900" kern="1200">
                <a:solidFill>
                  <a:schemeClr val="tx1"/>
                </a:solidFill>
                <a:latin typeface="+mn-lt"/>
                <a:ea typeface="+mn-ea"/>
                <a:cs typeface="+mn-cs"/>
              </a:defRPr>
            </a:lvl3pPr>
            <a:lvl4pPr marL="5269644" algn="l" defTabSz="3513095" rtl="0" eaLnBrk="1" latinLnBrk="0" hangingPunct="1">
              <a:defRPr sz="6900" kern="1200">
                <a:solidFill>
                  <a:schemeClr val="tx1"/>
                </a:solidFill>
                <a:latin typeface="+mn-lt"/>
                <a:ea typeface="+mn-ea"/>
                <a:cs typeface="+mn-cs"/>
              </a:defRPr>
            </a:lvl4pPr>
            <a:lvl5pPr marL="7026192" algn="l" defTabSz="3513095" rtl="0" eaLnBrk="1" latinLnBrk="0" hangingPunct="1">
              <a:defRPr sz="6900" kern="1200">
                <a:solidFill>
                  <a:schemeClr val="tx1"/>
                </a:solidFill>
                <a:latin typeface="+mn-lt"/>
                <a:ea typeface="+mn-ea"/>
                <a:cs typeface="+mn-cs"/>
              </a:defRPr>
            </a:lvl5pPr>
            <a:lvl6pPr marL="8782740" algn="l" defTabSz="3513095" rtl="0" eaLnBrk="1" latinLnBrk="0" hangingPunct="1">
              <a:defRPr sz="6900" kern="1200">
                <a:solidFill>
                  <a:schemeClr val="tx1"/>
                </a:solidFill>
                <a:latin typeface="+mn-lt"/>
                <a:ea typeface="+mn-ea"/>
                <a:cs typeface="+mn-cs"/>
              </a:defRPr>
            </a:lvl6pPr>
            <a:lvl7pPr marL="10539287" algn="l" defTabSz="3513095" rtl="0" eaLnBrk="1" latinLnBrk="0" hangingPunct="1">
              <a:defRPr sz="6900" kern="1200">
                <a:solidFill>
                  <a:schemeClr val="tx1"/>
                </a:solidFill>
                <a:latin typeface="+mn-lt"/>
                <a:ea typeface="+mn-ea"/>
                <a:cs typeface="+mn-cs"/>
              </a:defRPr>
            </a:lvl7pPr>
            <a:lvl8pPr marL="12295836" algn="l" defTabSz="3513095" rtl="0" eaLnBrk="1" latinLnBrk="0" hangingPunct="1">
              <a:defRPr sz="6900" kern="1200">
                <a:solidFill>
                  <a:schemeClr val="tx1"/>
                </a:solidFill>
                <a:latin typeface="+mn-lt"/>
                <a:ea typeface="+mn-ea"/>
                <a:cs typeface="+mn-cs"/>
              </a:defRPr>
            </a:lvl8pPr>
            <a:lvl9pPr marL="14052384" algn="l" defTabSz="3513095" rtl="0" eaLnBrk="1" latinLnBrk="0" hangingPunct="1">
              <a:defRPr sz="6900" kern="1200">
                <a:solidFill>
                  <a:schemeClr val="tx1"/>
                </a:solidFill>
                <a:latin typeface="+mn-lt"/>
                <a:ea typeface="+mn-ea"/>
                <a:cs typeface="+mn-cs"/>
              </a:defRPr>
            </a:lvl9pPr>
          </a:lstStyle>
          <a:p>
            <a:pPr algn="ctr"/>
            <a:fld id="{1D0EB0AF-BBE9-46F9-BCF7-8F99A5DFC373}" type="slidenum">
              <a:rPr lang="en-US"/>
              <a:pPr algn="ctr"/>
              <a:t>22</a:t>
            </a:fld>
            <a:endParaRPr lang="en-US" dirty="0"/>
          </a:p>
        </p:txBody>
      </p:sp>
    </p:spTree>
    <p:extLst>
      <p:ext uri="{BB962C8B-B14F-4D97-AF65-F5344CB8AC3E}">
        <p14:creationId xmlns:p14="http://schemas.microsoft.com/office/powerpoint/2010/main" val="21012277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3B11766-DC3C-5E63-D1A9-383D0C70529F}"/>
              </a:ext>
            </a:extLst>
          </p:cNvPr>
          <p:cNvSpPr>
            <a:spLocks noGrp="1"/>
          </p:cNvSpPr>
          <p:nvPr>
            <p:ph type="title" idx="4294967295"/>
          </p:nvPr>
        </p:nvSpPr>
        <p:spPr>
          <a:xfrm>
            <a:off x="0" y="5139570"/>
            <a:ext cx="29260799" cy="1448483"/>
          </a:xfrm>
          <a:prstGeom prst="rect">
            <a:avLst/>
          </a:prstGeom>
        </p:spPr>
        <p:txBody>
          <a:bodyPr/>
          <a:lstStyle/>
          <a:p>
            <a:pPr rtl="0" eaLnBrk="1" latinLnBrk="0" hangingPunct="1"/>
            <a:r>
              <a:rPr lang="en-US" sz="7000" b="1" kern="1200" dirty="0">
                <a:solidFill>
                  <a:srgbClr val="17375E"/>
                </a:solidFill>
                <a:effectLst/>
                <a:latin typeface="Calibri" panose="020F0502020204030204" pitchFamily="34" charset="0"/>
                <a:ea typeface="+mn-ea"/>
                <a:cs typeface="+mn-cs"/>
              </a:rPr>
              <a:t>Preliminary Traffic Management – Sydenham Road Bridge and Interchange</a:t>
            </a:r>
            <a:endParaRPr lang="en-CA" dirty="0"/>
          </a:p>
        </p:txBody>
      </p:sp>
      <p:sp>
        <p:nvSpPr>
          <p:cNvPr id="4" name="TextBox 3">
            <a:extLst>
              <a:ext uri="{FF2B5EF4-FFF2-40B4-BE49-F238E27FC236}">
                <a16:creationId xmlns:a16="http://schemas.microsoft.com/office/drawing/2014/main" id="{DF8AD87C-F825-1247-08B9-93ACA0495E26}"/>
              </a:ext>
            </a:extLst>
          </p:cNvPr>
          <p:cNvSpPr txBox="1"/>
          <p:nvPr/>
        </p:nvSpPr>
        <p:spPr>
          <a:xfrm>
            <a:off x="358925" y="7161284"/>
            <a:ext cx="12325444" cy="12167433"/>
          </a:xfrm>
          <a:prstGeom prst="rect">
            <a:avLst/>
          </a:prstGeom>
          <a:noFill/>
        </p:spPr>
        <p:txBody>
          <a:bodyPr wrap="square" rtlCol="0">
            <a:spAutoFit/>
          </a:bodyPr>
          <a:lstStyle/>
          <a:p>
            <a:pPr marL="571500" indent="-571500">
              <a:spcBef>
                <a:spcPts val="1000"/>
              </a:spcBef>
              <a:spcAft>
                <a:spcPts val="1000"/>
              </a:spcAft>
              <a:buFont typeface="Wingdings" panose="05000000000000000000" pitchFamily="2" charset="2"/>
              <a:buChar char="Ø"/>
            </a:pPr>
            <a:r>
              <a:rPr lang="en-US" sz="4500" b="1" dirty="0">
                <a:solidFill>
                  <a:schemeClr val="tx2"/>
                </a:solidFill>
              </a:rPr>
              <a:t>Proposed replacement structure on separate alignment west of the existing bridge.</a:t>
            </a:r>
          </a:p>
          <a:p>
            <a:pPr marL="1097280" lvl="1" indent="-457200">
              <a:spcBef>
                <a:spcPts val="600"/>
              </a:spcBef>
              <a:spcAft>
                <a:spcPts val="600"/>
              </a:spcAft>
              <a:buFont typeface="Wingdings" panose="05000000000000000000" pitchFamily="2" charset="2"/>
              <a:buChar char="§"/>
            </a:pPr>
            <a:r>
              <a:rPr lang="en-US" sz="4300" dirty="0">
                <a:solidFill>
                  <a:srgbClr val="17375E"/>
                </a:solidFill>
              </a:rPr>
              <a:t>Minimizes Sydenham Road closures.</a:t>
            </a:r>
          </a:p>
          <a:p>
            <a:pPr marL="571500" indent="-571500">
              <a:spcBef>
                <a:spcPts val="1000"/>
              </a:spcBef>
              <a:spcAft>
                <a:spcPts val="1000"/>
              </a:spcAft>
              <a:buFont typeface="Wingdings" panose="05000000000000000000" pitchFamily="2" charset="2"/>
              <a:buChar char="Ø"/>
            </a:pPr>
            <a:r>
              <a:rPr lang="en-US" sz="4500" b="1" dirty="0">
                <a:solidFill>
                  <a:srgbClr val="FF0000"/>
                </a:solidFill>
              </a:rPr>
              <a:t>Demolition of the bridge in multiple stages is not technically feasible.</a:t>
            </a:r>
          </a:p>
          <a:p>
            <a:pPr marL="571500" indent="-571500">
              <a:spcBef>
                <a:spcPts val="1000"/>
              </a:spcBef>
              <a:spcAft>
                <a:spcPts val="1000"/>
              </a:spcAft>
              <a:buFont typeface="Wingdings" panose="05000000000000000000" pitchFamily="2" charset="2"/>
              <a:buChar char="Ø"/>
            </a:pPr>
            <a:r>
              <a:rPr lang="en-US" sz="4500" b="1" dirty="0">
                <a:solidFill>
                  <a:srgbClr val="00B050"/>
                </a:solidFill>
              </a:rPr>
              <a:t>Bridge demolition in a single stage is preferred</a:t>
            </a:r>
            <a:r>
              <a:rPr lang="en-US" sz="4500" dirty="0">
                <a:solidFill>
                  <a:srgbClr val="00B050"/>
                </a:solidFill>
              </a:rPr>
              <a:t>.</a:t>
            </a:r>
          </a:p>
          <a:p>
            <a:pPr marL="1097280" lvl="1" indent="-457200">
              <a:spcBef>
                <a:spcPts val="600"/>
              </a:spcBef>
              <a:spcAft>
                <a:spcPts val="600"/>
              </a:spcAft>
              <a:buFont typeface="Wingdings" panose="05000000000000000000" pitchFamily="2" charset="2"/>
              <a:buChar char="§"/>
            </a:pPr>
            <a:r>
              <a:rPr lang="en-CA" sz="4300" dirty="0">
                <a:solidFill>
                  <a:srgbClr val="17375E"/>
                </a:solidFill>
              </a:rPr>
              <a:t>This typically requires a one-night planned full closure with traffic detours (see </a:t>
            </a:r>
            <a:r>
              <a:rPr lang="en-CA" sz="4300" b="1" dirty="0">
                <a:solidFill>
                  <a:srgbClr val="17375E"/>
                </a:solidFill>
              </a:rPr>
              <a:t>Figure 1</a:t>
            </a:r>
            <a:r>
              <a:rPr lang="en-CA" sz="4300" dirty="0">
                <a:solidFill>
                  <a:srgbClr val="17375E"/>
                </a:solidFill>
              </a:rPr>
              <a:t>).</a:t>
            </a:r>
          </a:p>
          <a:p>
            <a:pPr marL="1097280" lvl="1" indent="-457200">
              <a:spcBef>
                <a:spcPts val="600"/>
              </a:spcBef>
              <a:spcAft>
                <a:spcPts val="600"/>
              </a:spcAft>
              <a:buFont typeface="Wingdings" panose="05000000000000000000" pitchFamily="2" charset="2"/>
              <a:buChar char="§"/>
            </a:pPr>
            <a:r>
              <a:rPr lang="en-US" sz="4300" dirty="0">
                <a:solidFill>
                  <a:srgbClr val="17375E"/>
                </a:solidFill>
              </a:rPr>
              <a:t>Minimizes Sydenham Road closures.</a:t>
            </a:r>
          </a:p>
          <a:p>
            <a:pPr marL="1097280" lvl="1" indent="-457200">
              <a:spcBef>
                <a:spcPts val="600"/>
              </a:spcBef>
              <a:spcAft>
                <a:spcPts val="600"/>
              </a:spcAft>
              <a:buFont typeface="Wingdings" panose="05000000000000000000" pitchFamily="2" charset="2"/>
              <a:buChar char="§"/>
            </a:pPr>
            <a:r>
              <a:rPr lang="en-US" sz="4300" dirty="0">
                <a:solidFill>
                  <a:srgbClr val="17375E"/>
                </a:solidFill>
              </a:rPr>
              <a:t>This can be scheduled outside of the tourist season and peak traffic flows, with planned detours.</a:t>
            </a:r>
          </a:p>
          <a:p>
            <a:pPr marL="1097280" lvl="1" indent="-457200">
              <a:spcBef>
                <a:spcPts val="600"/>
              </a:spcBef>
              <a:spcAft>
                <a:spcPts val="600"/>
              </a:spcAft>
              <a:buFont typeface="Wingdings" panose="05000000000000000000" pitchFamily="2" charset="2"/>
              <a:buChar char="§"/>
            </a:pPr>
            <a:r>
              <a:rPr lang="en-US" sz="4300" dirty="0">
                <a:solidFill>
                  <a:srgbClr val="17375E"/>
                </a:solidFill>
              </a:rPr>
              <a:t>The associated bridge replacement girder erection may also require limited planned highway lane closures (e.g., rolling closures) and traffic detours.</a:t>
            </a:r>
          </a:p>
        </p:txBody>
      </p:sp>
      <p:pic>
        <p:nvPicPr>
          <p:cNvPr id="8" name="Picture 7">
            <a:extLst>
              <a:ext uri="{FF2B5EF4-FFF2-40B4-BE49-F238E27FC236}">
                <a16:creationId xmlns:a16="http://schemas.microsoft.com/office/drawing/2014/main" id="{EF1F074C-F9F7-A287-8DF8-3F49D0BA8677}"/>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782799" y="6588053"/>
            <a:ext cx="13405712" cy="11739567"/>
          </a:xfrm>
          <a:prstGeom prst="rect">
            <a:avLst/>
          </a:prstGeom>
          <a:ln w="28575">
            <a:solidFill>
              <a:schemeClr val="tx1"/>
            </a:solidFill>
          </a:ln>
        </p:spPr>
      </p:pic>
      <p:sp>
        <p:nvSpPr>
          <p:cNvPr id="6" name="TextBox 5">
            <a:extLst>
              <a:ext uri="{FF2B5EF4-FFF2-40B4-BE49-F238E27FC236}">
                <a16:creationId xmlns:a16="http://schemas.microsoft.com/office/drawing/2014/main" id="{2185BED9-2C9B-1145-6565-69300D489560}"/>
              </a:ext>
            </a:extLst>
          </p:cNvPr>
          <p:cNvSpPr txBox="1"/>
          <p:nvPr/>
        </p:nvSpPr>
        <p:spPr>
          <a:xfrm>
            <a:off x="14760608" y="18573647"/>
            <a:ext cx="13427903" cy="1754326"/>
          </a:xfrm>
          <a:prstGeom prst="rect">
            <a:avLst/>
          </a:prstGeom>
          <a:solidFill>
            <a:schemeClr val="bg1"/>
          </a:solidFill>
        </p:spPr>
        <p:txBody>
          <a:bodyPr wrap="square" rtlCol="0">
            <a:spAutoFit/>
          </a:bodyPr>
          <a:lstStyle/>
          <a:p>
            <a:pPr>
              <a:spcBef>
                <a:spcPts val="1000"/>
              </a:spcBef>
              <a:spcAft>
                <a:spcPts val="1000"/>
              </a:spcAft>
            </a:pPr>
            <a:r>
              <a:rPr lang="en-US" sz="3600" b="1" dirty="0">
                <a:solidFill>
                  <a:srgbClr val="324F71"/>
                </a:solidFill>
                <a:latin typeface="+mj-lt"/>
              </a:rPr>
              <a:t>Figure 1: EB/WB detour alternatives for a one-night highway closure at Sydenham Road (</a:t>
            </a:r>
            <a:r>
              <a:rPr lang="en-US" sz="3600" b="1" dirty="0">
                <a:solidFill>
                  <a:srgbClr val="007635"/>
                </a:solidFill>
                <a:latin typeface="+mj-lt"/>
              </a:rPr>
              <a:t>Preferred</a:t>
            </a:r>
            <a:r>
              <a:rPr lang="en-US" sz="3600" b="1" dirty="0">
                <a:solidFill>
                  <a:srgbClr val="324F71"/>
                </a:solidFill>
                <a:latin typeface="+mj-lt"/>
              </a:rPr>
              <a:t>) </a:t>
            </a:r>
            <a:r>
              <a:rPr lang="en-US" sz="3600" b="1" dirty="0">
                <a:solidFill>
                  <a:schemeClr val="tx2"/>
                </a:solidFill>
                <a:latin typeface="+mj-lt"/>
              </a:rPr>
              <a:t>. </a:t>
            </a:r>
            <a:r>
              <a:rPr lang="en-CA" sz="3600" b="0" i="1" u="none" strike="noStrike" baseline="0" dirty="0">
                <a:solidFill>
                  <a:schemeClr val="tx2"/>
                </a:solidFill>
                <a:latin typeface="+mj-lt"/>
              </a:rPr>
              <a:t>*Highway 401 EB/WB and On-Ramp closures pending recommended detour(s).</a:t>
            </a:r>
            <a:endParaRPr lang="en-US" sz="3600" b="1" dirty="0">
              <a:solidFill>
                <a:srgbClr val="324F71"/>
              </a:solidFill>
              <a:latin typeface="+mj-lt"/>
            </a:endParaRPr>
          </a:p>
        </p:txBody>
      </p:sp>
      <p:sp>
        <p:nvSpPr>
          <p:cNvPr id="5" name="TextBox 4">
            <a:extLst>
              <a:ext uri="{FF2B5EF4-FFF2-40B4-BE49-F238E27FC236}">
                <a16:creationId xmlns:a16="http://schemas.microsoft.com/office/drawing/2014/main" id="{103101DE-3862-358F-45F9-CF5AA508BC5C}"/>
              </a:ext>
            </a:extLst>
          </p:cNvPr>
          <p:cNvSpPr txBox="1"/>
          <p:nvPr/>
        </p:nvSpPr>
        <p:spPr>
          <a:xfrm>
            <a:off x="5970183" y="19673586"/>
            <a:ext cx="7745817" cy="1938992"/>
          </a:xfrm>
          <a:prstGeom prst="rect">
            <a:avLst/>
          </a:prstGeom>
          <a:noFill/>
        </p:spPr>
        <p:txBody>
          <a:bodyPr wrap="square">
            <a:spAutoFit/>
          </a:bodyPr>
          <a:lstStyle/>
          <a:p>
            <a:r>
              <a:rPr lang="en-CA" sz="4000" b="1" kern="100" dirty="0">
                <a:solidFill>
                  <a:srgbClr val="FF0000"/>
                </a:solidFill>
                <a:effectLst/>
                <a:latin typeface="Calibri" panose="020F0502020204030204" pitchFamily="34" charset="0"/>
                <a:ea typeface="DengXian" panose="02010600030101010101" pitchFamily="2" charset="-122"/>
                <a:cs typeface="Times New Roman" panose="02020603050405020304" pitchFamily="18" charset="0"/>
                <a:hlinkClick r:id="rId4"/>
              </a:rPr>
              <a:t>Click Here</a:t>
            </a:r>
            <a:r>
              <a:rPr lang="en-CA" sz="4000" kern="100" dirty="0">
                <a:solidFill>
                  <a:srgbClr val="FF0000"/>
                </a:solidFill>
                <a:effectLst/>
                <a:latin typeface="Calibri" panose="020F0502020204030204" pitchFamily="34" charset="0"/>
                <a:ea typeface="DengXian" panose="02010600030101010101" pitchFamily="2" charset="-122"/>
                <a:cs typeface="Times New Roman" panose="02020603050405020304" pitchFamily="18" charset="0"/>
                <a:hlinkClick r:id="rId4"/>
              </a:rPr>
              <a:t> </a:t>
            </a:r>
            <a:r>
              <a:rPr lang="en-CA" sz="4000" kern="100" dirty="0">
                <a:solidFill>
                  <a:srgbClr val="FF0000"/>
                </a:solidFill>
                <a:effectLst/>
                <a:latin typeface="Calibri" panose="020F0502020204030204" pitchFamily="34" charset="0"/>
                <a:ea typeface="DengXian" panose="02010600030101010101" pitchFamily="2" charset="-122"/>
                <a:cs typeface="Times New Roman" panose="02020603050405020304" pitchFamily="18" charset="0"/>
              </a:rPr>
              <a:t>to view a high-resolution version of the Preliminary Traffic Management Alternatives.</a:t>
            </a:r>
          </a:p>
        </p:txBody>
      </p:sp>
      <p:sp>
        <p:nvSpPr>
          <p:cNvPr id="47" name="Slide Number Placeholder 7">
            <a:extLst>
              <a:ext uri="{FF2B5EF4-FFF2-40B4-BE49-F238E27FC236}">
                <a16:creationId xmlns:a16="http://schemas.microsoft.com/office/drawing/2014/main" id="{88B5213B-DD87-DF1B-9CFB-19B4BE7B0872}"/>
              </a:ext>
            </a:extLst>
          </p:cNvPr>
          <p:cNvSpPr txBox="1">
            <a:spLocks/>
          </p:cNvSpPr>
          <p:nvPr/>
        </p:nvSpPr>
        <p:spPr>
          <a:xfrm>
            <a:off x="14336183" y="20574000"/>
            <a:ext cx="893233" cy="1038578"/>
          </a:xfrm>
          <a:prstGeom prst="rect">
            <a:avLst/>
          </a:prstGeom>
        </p:spPr>
        <p:txBody>
          <a:bodyPr vert="horz" lIns="91440" tIns="45720" rIns="91440" bIns="45720" rtlCol="0" anchor="ctr"/>
          <a:lstStyle>
            <a:defPPr>
              <a:defRPr lang="en-US"/>
            </a:defPPr>
            <a:lvl1pPr marL="0" algn="r" defTabSz="3513095" rtl="0" eaLnBrk="1" latinLnBrk="0" hangingPunct="1">
              <a:defRPr sz="3556" kern="1200">
                <a:solidFill>
                  <a:schemeClr val="tx1">
                    <a:tint val="75000"/>
                  </a:schemeClr>
                </a:solidFill>
                <a:latin typeface="+mn-lt"/>
                <a:ea typeface="+mn-ea"/>
                <a:cs typeface="+mn-cs"/>
              </a:defRPr>
            </a:lvl1pPr>
            <a:lvl2pPr marL="1756548" algn="l" defTabSz="3513095" rtl="0" eaLnBrk="1" latinLnBrk="0" hangingPunct="1">
              <a:defRPr sz="6900" kern="1200">
                <a:solidFill>
                  <a:schemeClr val="tx1"/>
                </a:solidFill>
                <a:latin typeface="+mn-lt"/>
                <a:ea typeface="+mn-ea"/>
                <a:cs typeface="+mn-cs"/>
              </a:defRPr>
            </a:lvl2pPr>
            <a:lvl3pPr marL="3513095" algn="l" defTabSz="3513095" rtl="0" eaLnBrk="1" latinLnBrk="0" hangingPunct="1">
              <a:defRPr sz="6900" kern="1200">
                <a:solidFill>
                  <a:schemeClr val="tx1"/>
                </a:solidFill>
                <a:latin typeface="+mn-lt"/>
                <a:ea typeface="+mn-ea"/>
                <a:cs typeface="+mn-cs"/>
              </a:defRPr>
            </a:lvl3pPr>
            <a:lvl4pPr marL="5269644" algn="l" defTabSz="3513095" rtl="0" eaLnBrk="1" latinLnBrk="0" hangingPunct="1">
              <a:defRPr sz="6900" kern="1200">
                <a:solidFill>
                  <a:schemeClr val="tx1"/>
                </a:solidFill>
                <a:latin typeface="+mn-lt"/>
                <a:ea typeface="+mn-ea"/>
                <a:cs typeface="+mn-cs"/>
              </a:defRPr>
            </a:lvl4pPr>
            <a:lvl5pPr marL="7026192" algn="l" defTabSz="3513095" rtl="0" eaLnBrk="1" latinLnBrk="0" hangingPunct="1">
              <a:defRPr sz="6900" kern="1200">
                <a:solidFill>
                  <a:schemeClr val="tx1"/>
                </a:solidFill>
                <a:latin typeface="+mn-lt"/>
                <a:ea typeface="+mn-ea"/>
                <a:cs typeface="+mn-cs"/>
              </a:defRPr>
            </a:lvl5pPr>
            <a:lvl6pPr marL="8782740" algn="l" defTabSz="3513095" rtl="0" eaLnBrk="1" latinLnBrk="0" hangingPunct="1">
              <a:defRPr sz="6900" kern="1200">
                <a:solidFill>
                  <a:schemeClr val="tx1"/>
                </a:solidFill>
                <a:latin typeface="+mn-lt"/>
                <a:ea typeface="+mn-ea"/>
                <a:cs typeface="+mn-cs"/>
              </a:defRPr>
            </a:lvl6pPr>
            <a:lvl7pPr marL="10539287" algn="l" defTabSz="3513095" rtl="0" eaLnBrk="1" latinLnBrk="0" hangingPunct="1">
              <a:defRPr sz="6900" kern="1200">
                <a:solidFill>
                  <a:schemeClr val="tx1"/>
                </a:solidFill>
                <a:latin typeface="+mn-lt"/>
                <a:ea typeface="+mn-ea"/>
                <a:cs typeface="+mn-cs"/>
              </a:defRPr>
            </a:lvl7pPr>
            <a:lvl8pPr marL="12295836" algn="l" defTabSz="3513095" rtl="0" eaLnBrk="1" latinLnBrk="0" hangingPunct="1">
              <a:defRPr sz="6900" kern="1200">
                <a:solidFill>
                  <a:schemeClr val="tx1"/>
                </a:solidFill>
                <a:latin typeface="+mn-lt"/>
                <a:ea typeface="+mn-ea"/>
                <a:cs typeface="+mn-cs"/>
              </a:defRPr>
            </a:lvl8pPr>
            <a:lvl9pPr marL="14052384" algn="l" defTabSz="3513095" rtl="0" eaLnBrk="1" latinLnBrk="0" hangingPunct="1">
              <a:defRPr sz="6900" kern="1200">
                <a:solidFill>
                  <a:schemeClr val="tx1"/>
                </a:solidFill>
                <a:latin typeface="+mn-lt"/>
                <a:ea typeface="+mn-ea"/>
                <a:cs typeface="+mn-cs"/>
              </a:defRPr>
            </a:lvl9pPr>
          </a:lstStyle>
          <a:p>
            <a:pPr algn="ctr"/>
            <a:fld id="{1D0EB0AF-BBE9-46F9-BCF7-8F99A5DFC373}" type="slidenum">
              <a:rPr lang="en-US"/>
              <a:pPr algn="ctr"/>
              <a:t>23</a:t>
            </a:fld>
            <a:endParaRPr lang="en-US" dirty="0"/>
          </a:p>
        </p:txBody>
      </p:sp>
    </p:spTree>
    <p:extLst>
      <p:ext uri="{BB962C8B-B14F-4D97-AF65-F5344CB8AC3E}">
        <p14:creationId xmlns:p14="http://schemas.microsoft.com/office/powerpoint/2010/main" val="201195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BA03C-F4C6-C0C9-59F6-7C248C33AC37}"/>
              </a:ext>
            </a:extLst>
          </p:cNvPr>
          <p:cNvSpPr>
            <a:spLocks noGrp="1"/>
          </p:cNvSpPr>
          <p:nvPr>
            <p:ph type="title" idx="4294967295"/>
          </p:nvPr>
        </p:nvSpPr>
        <p:spPr>
          <a:xfrm>
            <a:off x="-21771" y="5192627"/>
            <a:ext cx="29260800" cy="1574800"/>
          </a:xfrm>
          <a:prstGeom prst="rect">
            <a:avLst/>
          </a:prstGeom>
        </p:spPr>
        <p:txBody>
          <a:bodyPr/>
          <a:lstStyle/>
          <a:p>
            <a:pPr rtl="0" eaLnBrk="1" latinLnBrk="0" hangingPunct="1"/>
            <a:r>
              <a:rPr lang="en-US" sz="8000" b="1" kern="1200" dirty="0">
                <a:solidFill>
                  <a:srgbClr val="002060"/>
                </a:solidFill>
                <a:effectLst/>
                <a:latin typeface="Calibri" panose="020F0502020204030204" pitchFamily="34" charset="0"/>
                <a:ea typeface="+mn-ea"/>
                <a:cs typeface="Arial" panose="020B0604020202020204" pitchFamily="34" charset="0"/>
              </a:rPr>
              <a:t>Next Steps &amp; How to Stay Informed</a:t>
            </a:r>
            <a:endParaRPr lang="en-CA" dirty="0"/>
          </a:p>
        </p:txBody>
      </p:sp>
      <p:sp>
        <p:nvSpPr>
          <p:cNvPr id="4" name="Rectangle 3">
            <a:extLst>
              <a:ext uri="{FF2B5EF4-FFF2-40B4-BE49-F238E27FC236}">
                <a16:creationId xmlns:a16="http://schemas.microsoft.com/office/drawing/2014/main" id="{C3E1C656-6D80-23FE-FA31-52419D433626}"/>
              </a:ext>
            </a:extLst>
          </p:cNvPr>
          <p:cNvSpPr/>
          <p:nvPr/>
        </p:nvSpPr>
        <p:spPr>
          <a:xfrm>
            <a:off x="676835" y="7670159"/>
            <a:ext cx="13267765" cy="5421997"/>
          </a:xfrm>
          <a:prstGeom prst="rect">
            <a:avLst/>
          </a:prstGeom>
        </p:spPr>
        <p:txBody>
          <a:bodyPr wrap="square">
            <a:spAutoFit/>
          </a:bodyPr>
          <a:lstStyle/>
          <a:p>
            <a:pPr marL="0" lvl="1" indent="58738" defTabSz="2133570">
              <a:spcBef>
                <a:spcPts val="1600"/>
              </a:spcBef>
              <a:spcAft>
                <a:spcPts val="1600"/>
              </a:spcAft>
            </a:pPr>
            <a:r>
              <a:rPr lang="en-US" sz="4400" dirty="0">
                <a:solidFill>
                  <a:schemeClr val="tx2">
                    <a:lumMod val="75000"/>
                  </a:schemeClr>
                </a:solidFill>
                <a:latin typeface="+mj-lt"/>
                <a:ea typeface="Tahoma" panose="020B0604030504040204" pitchFamily="34" charset="0"/>
                <a:cs typeface="Tahoma" panose="020B0604030504040204" pitchFamily="34" charset="0"/>
              </a:rPr>
              <a:t>Following this PIC the Project Team will:</a:t>
            </a:r>
          </a:p>
          <a:p>
            <a:pPr marL="1192213" lvl="1" indent="-838200" algn="just" defTabSz="2133570">
              <a:spcBef>
                <a:spcPts val="600"/>
              </a:spcBef>
              <a:spcAft>
                <a:spcPts val="600"/>
              </a:spcAft>
              <a:buFont typeface="Wingdings" panose="05000000000000000000" pitchFamily="2" charset="2"/>
              <a:buChar char="Ø"/>
              <a:tabLst>
                <a:tab pos="1096963" algn="l"/>
              </a:tabLst>
            </a:pPr>
            <a:r>
              <a:rPr lang="en-US" sz="4400" dirty="0">
                <a:solidFill>
                  <a:schemeClr val="tx2">
                    <a:lumMod val="75000"/>
                  </a:schemeClr>
                </a:solidFill>
                <a:latin typeface="+mj-lt"/>
                <a:ea typeface="Tahoma" panose="020B0604030504040204" pitchFamily="34" charset="0"/>
                <a:cs typeface="Tahoma" panose="020B0604030504040204" pitchFamily="34" charset="0"/>
              </a:rPr>
              <a:t>Respond to comments received. </a:t>
            </a:r>
          </a:p>
          <a:p>
            <a:pPr marL="1192213" lvl="1" indent="-838200" defTabSz="2133570">
              <a:spcBef>
                <a:spcPts val="600"/>
              </a:spcBef>
              <a:spcAft>
                <a:spcPts val="600"/>
              </a:spcAft>
              <a:buFont typeface="Wingdings" panose="05000000000000000000" pitchFamily="2" charset="2"/>
              <a:buChar char="Ø"/>
              <a:tabLst>
                <a:tab pos="1096963" algn="l"/>
              </a:tabLst>
            </a:pPr>
            <a:r>
              <a:rPr lang="en-US" sz="4400" dirty="0">
                <a:solidFill>
                  <a:schemeClr val="tx2">
                    <a:lumMod val="75000"/>
                  </a:schemeClr>
                </a:solidFill>
                <a:latin typeface="+mj-lt"/>
                <a:ea typeface="Tahoma" panose="020B0604030504040204" pitchFamily="34" charset="0"/>
                <a:cs typeface="Tahoma" panose="020B0604030504040204" pitchFamily="34" charset="0"/>
              </a:rPr>
              <a:t>Complete the evaluation of the Short List of Alternatives.</a:t>
            </a:r>
          </a:p>
          <a:p>
            <a:pPr marL="1192213" lvl="1" indent="-838200" defTabSz="2133570">
              <a:spcBef>
                <a:spcPts val="600"/>
              </a:spcBef>
              <a:spcAft>
                <a:spcPts val="600"/>
              </a:spcAft>
              <a:buFont typeface="Wingdings" panose="05000000000000000000" pitchFamily="2" charset="2"/>
              <a:buChar char="Ø"/>
              <a:tabLst>
                <a:tab pos="1096963" algn="l"/>
              </a:tabLst>
            </a:pPr>
            <a:r>
              <a:rPr lang="en-US" sz="4400" dirty="0">
                <a:solidFill>
                  <a:schemeClr val="tx2">
                    <a:lumMod val="75000"/>
                  </a:schemeClr>
                </a:solidFill>
                <a:latin typeface="+mj-lt"/>
                <a:ea typeface="Tahoma" panose="020B0604030504040204" pitchFamily="34" charset="0"/>
                <a:cs typeface="Tahoma" panose="020B0604030504040204" pitchFamily="34" charset="0"/>
              </a:rPr>
              <a:t>Present the evaluation of the Short List of Alternatives and the Preliminary Recommended Plan at PIC #2. </a:t>
            </a:r>
            <a:endParaRPr lang="en-CA" sz="4400" dirty="0">
              <a:solidFill>
                <a:schemeClr val="tx2">
                  <a:lumMod val="75000"/>
                </a:schemeClr>
              </a:solidFill>
              <a:latin typeface="+mj-lt"/>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A342D3E0-29DF-625E-70AC-DF5EE58E8AC6}"/>
              </a:ext>
            </a:extLst>
          </p:cNvPr>
          <p:cNvSpPr/>
          <p:nvPr/>
        </p:nvSpPr>
        <p:spPr>
          <a:xfrm>
            <a:off x="14608629" y="7670159"/>
            <a:ext cx="13718458" cy="8197116"/>
          </a:xfrm>
          <a:prstGeom prst="rect">
            <a:avLst/>
          </a:prstGeom>
        </p:spPr>
        <p:txBody>
          <a:bodyPr wrap="square">
            <a:spAutoFit/>
          </a:bodyPr>
          <a:lstStyle/>
          <a:p>
            <a:pPr marL="0" lvl="1" defTabSz="2133570">
              <a:spcBef>
                <a:spcPts val="1600"/>
              </a:spcBef>
              <a:spcAft>
                <a:spcPts val="1600"/>
              </a:spcAft>
            </a:pPr>
            <a:r>
              <a:rPr lang="en-US" altLang="en-US" sz="4400" dirty="0">
                <a:solidFill>
                  <a:schemeClr val="tx2">
                    <a:lumMod val="75000"/>
                  </a:schemeClr>
                </a:solidFill>
                <a:latin typeface="+mj-lt"/>
                <a:ea typeface="Tahoma" panose="020B0604030504040204" pitchFamily="34" charset="0"/>
                <a:cs typeface="Tahoma" panose="020B0604030504040204" pitchFamily="34" charset="0"/>
              </a:rPr>
              <a:t>The following information is available on the Study Website for this PIC:</a:t>
            </a:r>
          </a:p>
          <a:p>
            <a:pPr marL="1192213" lvl="1" indent="-838200" defTabSz="2133570">
              <a:spcBef>
                <a:spcPts val="600"/>
              </a:spcBef>
              <a:spcAft>
                <a:spcPts val="600"/>
              </a:spcAft>
              <a:buFont typeface="Wingdings" panose="05000000000000000000" pitchFamily="2" charset="2"/>
              <a:buChar char="Ø"/>
              <a:tabLst>
                <a:tab pos="1096963" algn="l"/>
              </a:tabLst>
            </a:pPr>
            <a:r>
              <a:rPr lang="en-US" altLang="en-US" sz="4400" dirty="0">
                <a:solidFill>
                  <a:schemeClr val="tx2">
                    <a:lumMod val="75000"/>
                  </a:schemeClr>
                </a:solidFill>
                <a:latin typeface="+mj-lt"/>
                <a:ea typeface="Tahoma" panose="020B0604030504040204" pitchFamily="34" charset="0"/>
                <a:cs typeface="Tahoma" panose="020B0604030504040204" pitchFamily="34" charset="0"/>
              </a:rPr>
              <a:t>PIC #1 Video Presentation</a:t>
            </a:r>
          </a:p>
          <a:p>
            <a:pPr marL="1192213" lvl="1" indent="-838200" defTabSz="2133570">
              <a:spcBef>
                <a:spcPts val="600"/>
              </a:spcBef>
              <a:spcAft>
                <a:spcPts val="600"/>
              </a:spcAft>
              <a:buFont typeface="Wingdings" panose="05000000000000000000" pitchFamily="2" charset="2"/>
              <a:buChar char="Ø"/>
              <a:tabLst>
                <a:tab pos="1096963" algn="l"/>
              </a:tabLst>
            </a:pPr>
            <a:r>
              <a:rPr lang="en-US" altLang="en-US" sz="4400" dirty="0">
                <a:solidFill>
                  <a:schemeClr val="tx2">
                    <a:lumMod val="75000"/>
                  </a:schemeClr>
                </a:solidFill>
                <a:latin typeface="+mj-lt"/>
                <a:ea typeface="Tahoma" panose="020B0604030504040204" pitchFamily="34" charset="0"/>
                <a:cs typeface="Tahoma" panose="020B0604030504040204" pitchFamily="34" charset="0"/>
              </a:rPr>
              <a:t>PIC #1 Presentation Slides [PDF]</a:t>
            </a:r>
          </a:p>
          <a:p>
            <a:pPr marL="1192213" lvl="1" indent="-838200" defTabSz="2133570">
              <a:spcBef>
                <a:spcPts val="600"/>
              </a:spcBef>
              <a:spcAft>
                <a:spcPts val="600"/>
              </a:spcAft>
              <a:buFont typeface="Wingdings" panose="05000000000000000000" pitchFamily="2" charset="2"/>
              <a:buChar char="Ø"/>
              <a:tabLst>
                <a:tab pos="1096963" algn="l"/>
              </a:tabLst>
            </a:pPr>
            <a:r>
              <a:rPr lang="en-US" altLang="en-US" sz="4400" dirty="0">
                <a:solidFill>
                  <a:schemeClr val="tx2">
                    <a:lumMod val="75000"/>
                  </a:schemeClr>
                </a:solidFill>
                <a:latin typeface="+mj-lt"/>
                <a:ea typeface="Tahoma" panose="020B0604030504040204" pitchFamily="34" charset="0"/>
                <a:cs typeface="Tahoma" panose="020B0604030504040204" pitchFamily="34" charset="0"/>
              </a:rPr>
              <a:t>PIC #1 Presentation Transcript [PDF]</a:t>
            </a:r>
          </a:p>
          <a:p>
            <a:pPr marL="1192213" lvl="1" indent="-838200" defTabSz="2133570">
              <a:spcBef>
                <a:spcPts val="600"/>
              </a:spcBef>
              <a:spcAft>
                <a:spcPts val="600"/>
              </a:spcAft>
              <a:buFont typeface="Wingdings" panose="05000000000000000000" pitchFamily="2" charset="2"/>
              <a:buChar char="Ø"/>
              <a:tabLst>
                <a:tab pos="1096963" algn="l"/>
              </a:tabLst>
            </a:pPr>
            <a:r>
              <a:rPr lang="en-US" altLang="en-US" sz="4400" dirty="0">
                <a:solidFill>
                  <a:schemeClr val="tx2">
                    <a:lumMod val="75000"/>
                  </a:schemeClr>
                </a:solidFill>
                <a:latin typeface="+mj-lt"/>
                <a:ea typeface="Tahoma" panose="020B0604030504040204" pitchFamily="34" charset="0"/>
                <a:cs typeface="Tahoma" panose="020B0604030504040204" pitchFamily="34" charset="0"/>
              </a:rPr>
              <a:t>Sydenham Road Bridge Replacement / Alignment Alternatives [PDF]</a:t>
            </a:r>
          </a:p>
          <a:p>
            <a:pPr marL="1192213" lvl="1" indent="-838200" defTabSz="2133570">
              <a:spcBef>
                <a:spcPts val="600"/>
              </a:spcBef>
              <a:spcAft>
                <a:spcPts val="600"/>
              </a:spcAft>
              <a:buFont typeface="Wingdings" panose="05000000000000000000" pitchFamily="2" charset="2"/>
              <a:buChar char="Ø"/>
              <a:tabLst>
                <a:tab pos="1096963" algn="l"/>
              </a:tabLst>
            </a:pPr>
            <a:r>
              <a:rPr lang="en-US" altLang="en-US" sz="4400" dirty="0">
                <a:solidFill>
                  <a:schemeClr val="tx2">
                    <a:lumMod val="75000"/>
                  </a:schemeClr>
                </a:solidFill>
                <a:latin typeface="+mj-lt"/>
                <a:ea typeface="Tahoma" panose="020B0604030504040204" pitchFamily="34" charset="0"/>
                <a:cs typeface="Tahoma" panose="020B0604030504040204" pitchFamily="34" charset="0"/>
              </a:rPr>
              <a:t>Sydenham Road Interchange Alternatives [PDF]</a:t>
            </a:r>
          </a:p>
          <a:p>
            <a:pPr marL="1192213" lvl="1" indent="-838200" defTabSz="2133570">
              <a:spcBef>
                <a:spcPts val="600"/>
              </a:spcBef>
              <a:spcAft>
                <a:spcPts val="600"/>
              </a:spcAft>
              <a:buFont typeface="Wingdings" panose="05000000000000000000" pitchFamily="2" charset="2"/>
              <a:buChar char="Ø"/>
              <a:tabLst>
                <a:tab pos="1096963" algn="l"/>
              </a:tabLst>
            </a:pPr>
            <a:r>
              <a:rPr lang="en-US" altLang="en-US" sz="4400" dirty="0">
                <a:solidFill>
                  <a:schemeClr val="tx2">
                    <a:lumMod val="75000"/>
                  </a:schemeClr>
                </a:solidFill>
                <a:latin typeface="+mj-lt"/>
                <a:ea typeface="Tahoma" panose="020B0604030504040204" pitchFamily="34" charset="0"/>
                <a:cs typeface="Tahoma" panose="020B0604030504040204" pitchFamily="34" charset="0"/>
              </a:rPr>
              <a:t>Preliminary Traffic Management Alternatives [PDF]</a:t>
            </a:r>
          </a:p>
          <a:p>
            <a:pPr marL="1192213" lvl="1" indent="-838200" defTabSz="2133570">
              <a:spcBef>
                <a:spcPts val="1600"/>
              </a:spcBef>
              <a:spcAft>
                <a:spcPts val="1600"/>
              </a:spcAft>
              <a:buFont typeface="Wingdings" panose="05000000000000000000" pitchFamily="2" charset="2"/>
              <a:buChar char="Ø"/>
              <a:tabLst>
                <a:tab pos="1096963" algn="l"/>
              </a:tabLst>
            </a:pPr>
            <a:endParaRPr lang="en-US" altLang="en-US" sz="4400" dirty="0">
              <a:solidFill>
                <a:schemeClr val="tx2">
                  <a:lumMod val="75000"/>
                </a:schemeClr>
              </a:solidFill>
              <a:highlight>
                <a:srgbClr val="FFFF00"/>
              </a:highlight>
              <a:latin typeface="+mj-lt"/>
              <a:ea typeface="Tahoma" panose="020B0604030504040204" pitchFamily="34" charset="0"/>
              <a:cs typeface="Tahoma" panose="020B0604030504040204" pitchFamily="34" charset="0"/>
            </a:endParaRPr>
          </a:p>
        </p:txBody>
      </p:sp>
      <p:sp>
        <p:nvSpPr>
          <p:cNvPr id="8" name="Rounded Rectangle 12">
            <a:extLst>
              <a:ext uri="{FF2B5EF4-FFF2-40B4-BE49-F238E27FC236}">
                <a16:creationId xmlns:a16="http://schemas.microsoft.com/office/drawing/2014/main" id="{4FE0A57F-5783-7EF8-4629-EE025BBEF9B7}"/>
              </a:ext>
            </a:extLst>
          </p:cNvPr>
          <p:cNvSpPr/>
          <p:nvPr/>
        </p:nvSpPr>
        <p:spPr>
          <a:xfrm>
            <a:off x="0" y="17672740"/>
            <a:ext cx="29260800" cy="769441"/>
          </a:xfrm>
          <a:prstGeom prst="rect">
            <a:avLst/>
          </a:prstGeom>
          <a:solidFill>
            <a:schemeClr val="accent1">
              <a:lumMod val="20000"/>
              <a:lumOff val="80000"/>
            </a:schemeClr>
          </a:solidFill>
          <a:ln>
            <a:solidFill>
              <a:srgbClr val="0070C0"/>
            </a:solidFill>
          </a:ln>
        </p:spPr>
        <p:txBody>
          <a:bodyPr wrap="square">
            <a:spAutoFit/>
          </a:bodyPr>
          <a:lstStyle/>
          <a:p>
            <a:pPr marL="908767" lvl="1" algn="ctr">
              <a:buClr>
                <a:srgbClr val="000099"/>
              </a:buClr>
              <a:defRPr/>
            </a:pPr>
            <a:r>
              <a:rPr lang="en-US" sz="4400" i="1" dirty="0">
                <a:solidFill>
                  <a:srgbClr val="002060"/>
                </a:solidFill>
                <a:cs typeface="Tahoma" pitchFamily="34" charset="0"/>
              </a:rPr>
              <a:t>Project website at: Hwy401KingstonBridgesEA.ca</a:t>
            </a:r>
            <a:endParaRPr lang="en-CA" sz="4400" i="1" dirty="0">
              <a:solidFill>
                <a:srgbClr val="002060"/>
              </a:solidFill>
              <a:cs typeface="Tahoma" pitchFamily="34" charset="0"/>
            </a:endParaRPr>
          </a:p>
        </p:txBody>
      </p:sp>
      <p:sp>
        <p:nvSpPr>
          <p:cNvPr id="6" name="Slide Number Placeholder 7">
            <a:extLst>
              <a:ext uri="{FF2B5EF4-FFF2-40B4-BE49-F238E27FC236}">
                <a16:creationId xmlns:a16="http://schemas.microsoft.com/office/drawing/2014/main" id="{AA6CB6F7-9ED2-6FF9-48FA-FB5D81F86A89}"/>
              </a:ext>
            </a:extLst>
          </p:cNvPr>
          <p:cNvSpPr txBox="1">
            <a:spLocks/>
          </p:cNvSpPr>
          <p:nvPr/>
        </p:nvSpPr>
        <p:spPr>
          <a:xfrm>
            <a:off x="14336183" y="20574000"/>
            <a:ext cx="893233" cy="1038578"/>
          </a:xfrm>
          <a:prstGeom prst="rect">
            <a:avLst/>
          </a:prstGeom>
        </p:spPr>
        <p:txBody>
          <a:bodyPr vert="horz" lIns="91440" tIns="45720" rIns="91440" bIns="45720" rtlCol="0" anchor="ctr"/>
          <a:lstStyle>
            <a:defPPr>
              <a:defRPr lang="en-US"/>
            </a:defPPr>
            <a:lvl1pPr marL="0" algn="r" defTabSz="3513095" rtl="0" eaLnBrk="1" latinLnBrk="0" hangingPunct="1">
              <a:defRPr sz="3556" kern="1200">
                <a:solidFill>
                  <a:schemeClr val="tx1">
                    <a:tint val="75000"/>
                  </a:schemeClr>
                </a:solidFill>
                <a:latin typeface="+mn-lt"/>
                <a:ea typeface="+mn-ea"/>
                <a:cs typeface="+mn-cs"/>
              </a:defRPr>
            </a:lvl1pPr>
            <a:lvl2pPr marL="1756548" algn="l" defTabSz="3513095" rtl="0" eaLnBrk="1" latinLnBrk="0" hangingPunct="1">
              <a:defRPr sz="6900" kern="1200">
                <a:solidFill>
                  <a:schemeClr val="tx1"/>
                </a:solidFill>
                <a:latin typeface="+mn-lt"/>
                <a:ea typeface="+mn-ea"/>
                <a:cs typeface="+mn-cs"/>
              </a:defRPr>
            </a:lvl2pPr>
            <a:lvl3pPr marL="3513095" algn="l" defTabSz="3513095" rtl="0" eaLnBrk="1" latinLnBrk="0" hangingPunct="1">
              <a:defRPr sz="6900" kern="1200">
                <a:solidFill>
                  <a:schemeClr val="tx1"/>
                </a:solidFill>
                <a:latin typeface="+mn-lt"/>
                <a:ea typeface="+mn-ea"/>
                <a:cs typeface="+mn-cs"/>
              </a:defRPr>
            </a:lvl3pPr>
            <a:lvl4pPr marL="5269644" algn="l" defTabSz="3513095" rtl="0" eaLnBrk="1" latinLnBrk="0" hangingPunct="1">
              <a:defRPr sz="6900" kern="1200">
                <a:solidFill>
                  <a:schemeClr val="tx1"/>
                </a:solidFill>
                <a:latin typeface="+mn-lt"/>
                <a:ea typeface="+mn-ea"/>
                <a:cs typeface="+mn-cs"/>
              </a:defRPr>
            </a:lvl4pPr>
            <a:lvl5pPr marL="7026192" algn="l" defTabSz="3513095" rtl="0" eaLnBrk="1" latinLnBrk="0" hangingPunct="1">
              <a:defRPr sz="6900" kern="1200">
                <a:solidFill>
                  <a:schemeClr val="tx1"/>
                </a:solidFill>
                <a:latin typeface="+mn-lt"/>
                <a:ea typeface="+mn-ea"/>
                <a:cs typeface="+mn-cs"/>
              </a:defRPr>
            </a:lvl5pPr>
            <a:lvl6pPr marL="8782740" algn="l" defTabSz="3513095" rtl="0" eaLnBrk="1" latinLnBrk="0" hangingPunct="1">
              <a:defRPr sz="6900" kern="1200">
                <a:solidFill>
                  <a:schemeClr val="tx1"/>
                </a:solidFill>
                <a:latin typeface="+mn-lt"/>
                <a:ea typeface="+mn-ea"/>
                <a:cs typeface="+mn-cs"/>
              </a:defRPr>
            </a:lvl6pPr>
            <a:lvl7pPr marL="10539287" algn="l" defTabSz="3513095" rtl="0" eaLnBrk="1" latinLnBrk="0" hangingPunct="1">
              <a:defRPr sz="6900" kern="1200">
                <a:solidFill>
                  <a:schemeClr val="tx1"/>
                </a:solidFill>
                <a:latin typeface="+mn-lt"/>
                <a:ea typeface="+mn-ea"/>
                <a:cs typeface="+mn-cs"/>
              </a:defRPr>
            </a:lvl7pPr>
            <a:lvl8pPr marL="12295836" algn="l" defTabSz="3513095" rtl="0" eaLnBrk="1" latinLnBrk="0" hangingPunct="1">
              <a:defRPr sz="6900" kern="1200">
                <a:solidFill>
                  <a:schemeClr val="tx1"/>
                </a:solidFill>
                <a:latin typeface="+mn-lt"/>
                <a:ea typeface="+mn-ea"/>
                <a:cs typeface="+mn-cs"/>
              </a:defRPr>
            </a:lvl8pPr>
            <a:lvl9pPr marL="14052384" algn="l" defTabSz="3513095" rtl="0" eaLnBrk="1" latinLnBrk="0" hangingPunct="1">
              <a:defRPr sz="6900" kern="1200">
                <a:solidFill>
                  <a:schemeClr val="tx1"/>
                </a:solidFill>
                <a:latin typeface="+mn-lt"/>
                <a:ea typeface="+mn-ea"/>
                <a:cs typeface="+mn-cs"/>
              </a:defRPr>
            </a:lvl9pPr>
          </a:lstStyle>
          <a:p>
            <a:pPr algn="ctr"/>
            <a:fld id="{1D0EB0AF-BBE9-46F9-BCF7-8F99A5DFC373}" type="slidenum">
              <a:rPr lang="en-US"/>
              <a:pPr algn="ctr"/>
              <a:t>24</a:t>
            </a:fld>
            <a:endParaRPr lang="en-US" dirty="0"/>
          </a:p>
        </p:txBody>
      </p:sp>
    </p:spTree>
    <p:extLst>
      <p:ext uri="{BB962C8B-B14F-4D97-AF65-F5344CB8AC3E}">
        <p14:creationId xmlns:p14="http://schemas.microsoft.com/office/powerpoint/2010/main" val="40822389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07162C-CE1A-F46B-9993-73F4F46AE7EB}"/>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5F8135CC-CEB9-9811-F778-CDAB2F34E9C1}"/>
              </a:ext>
            </a:extLst>
          </p:cNvPr>
          <p:cNvSpPr>
            <a:spLocks noGrp="1"/>
          </p:cNvSpPr>
          <p:nvPr>
            <p:ph type="title" idx="4294967295"/>
          </p:nvPr>
        </p:nvSpPr>
        <p:spPr>
          <a:xfrm>
            <a:off x="152399" y="5024743"/>
            <a:ext cx="29260799" cy="1696720"/>
          </a:xfrm>
          <a:prstGeom prst="rect">
            <a:avLst/>
          </a:prstGeom>
        </p:spPr>
        <p:txBody>
          <a:bodyPr/>
          <a:lstStyle/>
          <a:p>
            <a:pPr rtl="0" eaLnBrk="1" latinLnBrk="0" hangingPunct="1"/>
            <a:r>
              <a:rPr lang="en-US" sz="12000" b="1" kern="1200" dirty="0">
                <a:solidFill>
                  <a:srgbClr val="002060"/>
                </a:solidFill>
                <a:effectLst/>
                <a:latin typeface="Calibri" panose="020F0502020204030204" pitchFamily="34" charset="0"/>
                <a:ea typeface="+mn-ea"/>
                <a:cs typeface="+mn-cs"/>
              </a:rPr>
              <a:t>Thank You!</a:t>
            </a:r>
            <a:endParaRPr lang="en-CA" sz="12000" dirty="0"/>
          </a:p>
        </p:txBody>
      </p:sp>
      <p:sp>
        <p:nvSpPr>
          <p:cNvPr id="5" name="Freeform 9">
            <a:extLst>
              <a:ext uri="{FF2B5EF4-FFF2-40B4-BE49-F238E27FC236}">
                <a16:creationId xmlns:a16="http://schemas.microsoft.com/office/drawing/2014/main" id="{420A6068-D6D6-0A8F-F661-A0C08BF8D8C5}"/>
              </a:ext>
              <a:ext uri="{C183D7F6-B498-43B3-948B-1728B52AA6E4}">
                <adec:decorative xmlns:adec="http://schemas.microsoft.com/office/drawing/2017/decorative" val="1"/>
              </a:ext>
            </a:extLst>
          </p:cNvPr>
          <p:cNvSpPr>
            <a:spLocks noChangeAspect="1" noEditPoints="1"/>
          </p:cNvSpPr>
          <p:nvPr/>
        </p:nvSpPr>
        <p:spPr bwMode="auto">
          <a:xfrm>
            <a:off x="21332808" y="5306537"/>
            <a:ext cx="5867364" cy="3911578"/>
          </a:xfrm>
          <a:custGeom>
            <a:avLst/>
            <a:gdLst>
              <a:gd name="T0" fmla="*/ 858 w 1412"/>
              <a:gd name="T1" fmla="*/ 386 h 933"/>
              <a:gd name="T2" fmla="*/ 712 w 1412"/>
              <a:gd name="T3" fmla="*/ 454 h 933"/>
              <a:gd name="T4" fmla="*/ 699 w 1412"/>
              <a:gd name="T5" fmla="*/ 454 h 933"/>
              <a:gd name="T6" fmla="*/ 504 w 1412"/>
              <a:gd name="T7" fmla="*/ 252 h 933"/>
              <a:gd name="T8" fmla="*/ 706 w 1412"/>
              <a:gd name="T9" fmla="*/ 50 h 933"/>
              <a:gd name="T10" fmla="*/ 908 w 1412"/>
              <a:gd name="T11" fmla="*/ 252 h 933"/>
              <a:gd name="T12" fmla="*/ 858 w 1412"/>
              <a:gd name="T13" fmla="*/ 386 h 933"/>
              <a:gd name="T14" fmla="*/ 1217 w 1412"/>
              <a:gd name="T15" fmla="*/ 454 h 933"/>
              <a:gd name="T16" fmla="*/ 1197 w 1412"/>
              <a:gd name="T17" fmla="*/ 454 h 933"/>
              <a:gd name="T18" fmla="*/ 1298 w 1412"/>
              <a:gd name="T19" fmla="*/ 252 h 933"/>
              <a:gd name="T20" fmla="*/ 1046 w 1412"/>
              <a:gd name="T21" fmla="*/ 0 h 933"/>
              <a:gd name="T22" fmla="*/ 876 w 1412"/>
              <a:gd name="T23" fmla="*/ 66 h 933"/>
              <a:gd name="T24" fmla="*/ 706 w 1412"/>
              <a:gd name="T25" fmla="*/ 0 h 933"/>
              <a:gd name="T26" fmla="*/ 535 w 1412"/>
              <a:gd name="T27" fmla="*/ 66 h 933"/>
              <a:gd name="T28" fmla="*/ 365 w 1412"/>
              <a:gd name="T29" fmla="*/ 0 h 933"/>
              <a:gd name="T30" fmla="*/ 113 w 1412"/>
              <a:gd name="T31" fmla="*/ 252 h 933"/>
              <a:gd name="T32" fmla="*/ 215 w 1412"/>
              <a:gd name="T33" fmla="*/ 454 h 933"/>
              <a:gd name="T34" fmla="*/ 195 w 1412"/>
              <a:gd name="T35" fmla="*/ 454 h 933"/>
              <a:gd name="T36" fmla="*/ 0 w 1412"/>
              <a:gd name="T37" fmla="*/ 649 h 933"/>
              <a:gd name="T38" fmla="*/ 0 w 1412"/>
              <a:gd name="T39" fmla="*/ 933 h 933"/>
              <a:gd name="T40" fmla="*/ 50 w 1412"/>
              <a:gd name="T41" fmla="*/ 933 h 933"/>
              <a:gd name="T42" fmla="*/ 50 w 1412"/>
              <a:gd name="T43" fmla="*/ 649 h 933"/>
              <a:gd name="T44" fmla="*/ 195 w 1412"/>
              <a:gd name="T45" fmla="*/ 504 h 933"/>
              <a:gd name="T46" fmla="*/ 365 w 1412"/>
              <a:gd name="T47" fmla="*/ 504 h 933"/>
              <a:gd name="T48" fmla="*/ 365 w 1412"/>
              <a:gd name="T49" fmla="*/ 454 h 933"/>
              <a:gd name="T50" fmla="*/ 365 w 1412"/>
              <a:gd name="T51" fmla="*/ 454 h 933"/>
              <a:gd name="T52" fmla="*/ 164 w 1412"/>
              <a:gd name="T53" fmla="*/ 252 h 933"/>
              <a:gd name="T54" fmla="*/ 365 w 1412"/>
              <a:gd name="T55" fmla="*/ 51 h 933"/>
              <a:gd name="T56" fmla="*/ 502 w 1412"/>
              <a:gd name="T57" fmla="*/ 104 h 933"/>
              <a:gd name="T58" fmla="*/ 453 w 1412"/>
              <a:gd name="T59" fmla="*/ 252 h 933"/>
              <a:gd name="T60" fmla="*/ 555 w 1412"/>
              <a:gd name="T61" fmla="*/ 454 h 933"/>
              <a:gd name="T62" fmla="*/ 538 w 1412"/>
              <a:gd name="T63" fmla="*/ 454 h 933"/>
              <a:gd name="T64" fmla="*/ 340 w 1412"/>
              <a:gd name="T65" fmla="*/ 649 h 933"/>
              <a:gd name="T66" fmla="*/ 340 w 1412"/>
              <a:gd name="T67" fmla="*/ 933 h 933"/>
              <a:gd name="T68" fmla="*/ 391 w 1412"/>
              <a:gd name="T69" fmla="*/ 933 h 933"/>
              <a:gd name="T70" fmla="*/ 391 w 1412"/>
              <a:gd name="T71" fmla="*/ 649 h 933"/>
              <a:gd name="T72" fmla="*/ 538 w 1412"/>
              <a:gd name="T73" fmla="*/ 504 h 933"/>
              <a:gd name="T74" fmla="*/ 874 w 1412"/>
              <a:gd name="T75" fmla="*/ 504 h 933"/>
              <a:gd name="T76" fmla="*/ 1021 w 1412"/>
              <a:gd name="T77" fmla="*/ 649 h 933"/>
              <a:gd name="T78" fmla="*/ 1021 w 1412"/>
              <a:gd name="T79" fmla="*/ 933 h 933"/>
              <a:gd name="T80" fmla="*/ 1071 w 1412"/>
              <a:gd name="T81" fmla="*/ 933 h 933"/>
              <a:gd name="T82" fmla="*/ 1071 w 1412"/>
              <a:gd name="T83" fmla="*/ 649 h 933"/>
              <a:gd name="T84" fmla="*/ 874 w 1412"/>
              <a:gd name="T85" fmla="*/ 454 h 933"/>
              <a:gd name="T86" fmla="*/ 857 w 1412"/>
              <a:gd name="T87" fmla="*/ 454 h 933"/>
              <a:gd name="T88" fmla="*/ 895 w 1412"/>
              <a:gd name="T89" fmla="*/ 419 h 933"/>
              <a:gd name="T90" fmla="*/ 958 w 1412"/>
              <a:gd name="T91" fmla="*/ 252 h 933"/>
              <a:gd name="T92" fmla="*/ 910 w 1412"/>
              <a:gd name="T93" fmla="*/ 104 h 933"/>
              <a:gd name="T94" fmla="*/ 1046 w 1412"/>
              <a:gd name="T95" fmla="*/ 51 h 933"/>
              <a:gd name="T96" fmla="*/ 1248 w 1412"/>
              <a:gd name="T97" fmla="*/ 252 h 933"/>
              <a:gd name="T98" fmla="*/ 1046 w 1412"/>
              <a:gd name="T99" fmla="*/ 454 h 933"/>
              <a:gd name="T100" fmla="*/ 1046 w 1412"/>
              <a:gd name="T101" fmla="*/ 504 h 933"/>
              <a:gd name="T102" fmla="*/ 1217 w 1412"/>
              <a:gd name="T103" fmla="*/ 504 h 933"/>
              <a:gd name="T104" fmla="*/ 1361 w 1412"/>
              <a:gd name="T105" fmla="*/ 649 h 933"/>
              <a:gd name="T106" fmla="*/ 1361 w 1412"/>
              <a:gd name="T107" fmla="*/ 933 h 933"/>
              <a:gd name="T108" fmla="*/ 1412 w 1412"/>
              <a:gd name="T109" fmla="*/ 933 h 933"/>
              <a:gd name="T110" fmla="*/ 1412 w 1412"/>
              <a:gd name="T111" fmla="*/ 649 h 933"/>
              <a:gd name="T112" fmla="*/ 1217 w 1412"/>
              <a:gd name="T113" fmla="*/ 454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12" h="933">
                <a:moveTo>
                  <a:pt x="858" y="386"/>
                </a:moveTo>
                <a:cubicBezTo>
                  <a:pt x="820" y="428"/>
                  <a:pt x="768" y="452"/>
                  <a:pt x="712" y="454"/>
                </a:cubicBezTo>
                <a:lnTo>
                  <a:pt x="699" y="454"/>
                </a:lnTo>
                <a:cubicBezTo>
                  <a:pt x="591" y="451"/>
                  <a:pt x="504" y="362"/>
                  <a:pt x="504" y="252"/>
                </a:cubicBezTo>
                <a:cubicBezTo>
                  <a:pt x="504" y="141"/>
                  <a:pt x="594" y="50"/>
                  <a:pt x="706" y="50"/>
                </a:cubicBezTo>
                <a:cubicBezTo>
                  <a:pt x="817" y="50"/>
                  <a:pt x="908" y="141"/>
                  <a:pt x="908" y="252"/>
                </a:cubicBezTo>
                <a:cubicBezTo>
                  <a:pt x="908" y="301"/>
                  <a:pt x="890" y="349"/>
                  <a:pt x="858" y="386"/>
                </a:cubicBezTo>
                <a:moveTo>
                  <a:pt x="1217" y="454"/>
                </a:moveTo>
                <a:lnTo>
                  <a:pt x="1197" y="454"/>
                </a:lnTo>
                <a:cubicBezTo>
                  <a:pt x="1258" y="408"/>
                  <a:pt x="1298" y="335"/>
                  <a:pt x="1298" y="252"/>
                </a:cubicBezTo>
                <a:cubicBezTo>
                  <a:pt x="1298" y="113"/>
                  <a:pt x="1185" y="0"/>
                  <a:pt x="1046" y="0"/>
                </a:cubicBezTo>
                <a:cubicBezTo>
                  <a:pt x="983" y="0"/>
                  <a:pt x="922" y="24"/>
                  <a:pt x="876" y="66"/>
                </a:cubicBezTo>
                <a:cubicBezTo>
                  <a:pt x="831" y="25"/>
                  <a:pt x="771" y="0"/>
                  <a:pt x="706" y="0"/>
                </a:cubicBezTo>
                <a:cubicBezTo>
                  <a:pt x="640" y="0"/>
                  <a:pt x="580" y="25"/>
                  <a:pt x="535" y="66"/>
                </a:cubicBezTo>
                <a:cubicBezTo>
                  <a:pt x="489" y="24"/>
                  <a:pt x="429" y="0"/>
                  <a:pt x="365" y="0"/>
                </a:cubicBezTo>
                <a:cubicBezTo>
                  <a:pt x="226" y="0"/>
                  <a:pt x="113" y="113"/>
                  <a:pt x="113" y="252"/>
                </a:cubicBezTo>
                <a:cubicBezTo>
                  <a:pt x="113" y="335"/>
                  <a:pt x="153" y="408"/>
                  <a:pt x="215" y="454"/>
                </a:cubicBezTo>
                <a:lnTo>
                  <a:pt x="195" y="454"/>
                </a:lnTo>
                <a:cubicBezTo>
                  <a:pt x="87" y="454"/>
                  <a:pt x="0" y="541"/>
                  <a:pt x="0" y="649"/>
                </a:cubicBezTo>
                <a:lnTo>
                  <a:pt x="0" y="933"/>
                </a:lnTo>
                <a:lnTo>
                  <a:pt x="50" y="933"/>
                </a:lnTo>
                <a:lnTo>
                  <a:pt x="50" y="649"/>
                </a:lnTo>
                <a:cubicBezTo>
                  <a:pt x="50" y="569"/>
                  <a:pt x="115" y="504"/>
                  <a:pt x="195" y="504"/>
                </a:cubicBezTo>
                <a:lnTo>
                  <a:pt x="365" y="504"/>
                </a:lnTo>
                <a:lnTo>
                  <a:pt x="365" y="454"/>
                </a:lnTo>
                <a:lnTo>
                  <a:pt x="365" y="454"/>
                </a:lnTo>
                <a:cubicBezTo>
                  <a:pt x="254" y="454"/>
                  <a:pt x="164" y="363"/>
                  <a:pt x="164" y="252"/>
                </a:cubicBezTo>
                <a:cubicBezTo>
                  <a:pt x="164" y="141"/>
                  <a:pt x="254" y="51"/>
                  <a:pt x="365" y="51"/>
                </a:cubicBezTo>
                <a:cubicBezTo>
                  <a:pt x="416" y="51"/>
                  <a:pt x="465" y="70"/>
                  <a:pt x="502" y="104"/>
                </a:cubicBezTo>
                <a:cubicBezTo>
                  <a:pt x="471" y="146"/>
                  <a:pt x="453" y="197"/>
                  <a:pt x="453" y="252"/>
                </a:cubicBezTo>
                <a:cubicBezTo>
                  <a:pt x="453" y="335"/>
                  <a:pt x="493" y="408"/>
                  <a:pt x="555" y="454"/>
                </a:cubicBezTo>
                <a:lnTo>
                  <a:pt x="538" y="454"/>
                </a:lnTo>
                <a:cubicBezTo>
                  <a:pt x="429" y="454"/>
                  <a:pt x="340" y="541"/>
                  <a:pt x="340" y="649"/>
                </a:cubicBezTo>
                <a:lnTo>
                  <a:pt x="340" y="933"/>
                </a:lnTo>
                <a:lnTo>
                  <a:pt x="391" y="933"/>
                </a:lnTo>
                <a:lnTo>
                  <a:pt x="391" y="649"/>
                </a:lnTo>
                <a:cubicBezTo>
                  <a:pt x="391" y="569"/>
                  <a:pt x="457" y="504"/>
                  <a:pt x="538" y="504"/>
                </a:cubicBezTo>
                <a:lnTo>
                  <a:pt x="874" y="504"/>
                </a:lnTo>
                <a:cubicBezTo>
                  <a:pt x="955" y="504"/>
                  <a:pt x="1021" y="569"/>
                  <a:pt x="1021" y="649"/>
                </a:cubicBezTo>
                <a:lnTo>
                  <a:pt x="1021" y="933"/>
                </a:lnTo>
                <a:lnTo>
                  <a:pt x="1071" y="933"/>
                </a:lnTo>
                <a:lnTo>
                  <a:pt x="1071" y="649"/>
                </a:lnTo>
                <a:cubicBezTo>
                  <a:pt x="1071" y="541"/>
                  <a:pt x="983" y="454"/>
                  <a:pt x="874" y="454"/>
                </a:cubicBezTo>
                <a:lnTo>
                  <a:pt x="857" y="454"/>
                </a:lnTo>
                <a:cubicBezTo>
                  <a:pt x="871" y="444"/>
                  <a:pt x="884" y="432"/>
                  <a:pt x="895" y="419"/>
                </a:cubicBezTo>
                <a:cubicBezTo>
                  <a:pt x="936" y="373"/>
                  <a:pt x="958" y="314"/>
                  <a:pt x="958" y="252"/>
                </a:cubicBezTo>
                <a:cubicBezTo>
                  <a:pt x="958" y="197"/>
                  <a:pt x="940" y="146"/>
                  <a:pt x="910" y="104"/>
                </a:cubicBezTo>
                <a:cubicBezTo>
                  <a:pt x="947" y="70"/>
                  <a:pt x="995" y="51"/>
                  <a:pt x="1046" y="51"/>
                </a:cubicBezTo>
                <a:cubicBezTo>
                  <a:pt x="1157" y="51"/>
                  <a:pt x="1248" y="141"/>
                  <a:pt x="1248" y="252"/>
                </a:cubicBezTo>
                <a:cubicBezTo>
                  <a:pt x="1248" y="363"/>
                  <a:pt x="1157" y="454"/>
                  <a:pt x="1046" y="454"/>
                </a:cubicBezTo>
                <a:lnTo>
                  <a:pt x="1046" y="504"/>
                </a:lnTo>
                <a:lnTo>
                  <a:pt x="1217" y="504"/>
                </a:lnTo>
                <a:cubicBezTo>
                  <a:pt x="1296" y="504"/>
                  <a:pt x="1361" y="569"/>
                  <a:pt x="1361" y="649"/>
                </a:cubicBezTo>
                <a:lnTo>
                  <a:pt x="1361" y="933"/>
                </a:lnTo>
                <a:lnTo>
                  <a:pt x="1412" y="933"/>
                </a:lnTo>
                <a:lnTo>
                  <a:pt x="1412" y="649"/>
                </a:lnTo>
                <a:cubicBezTo>
                  <a:pt x="1412" y="541"/>
                  <a:pt x="1324" y="454"/>
                  <a:pt x="1217" y="454"/>
                </a:cubicBezTo>
              </a:path>
            </a:pathLst>
          </a:custGeom>
          <a:solidFill>
            <a:schemeClr val="accent1">
              <a:lumMod val="75000"/>
            </a:schemeClr>
          </a:solidFill>
          <a:ln w="0">
            <a:noFill/>
            <a:prstDash val="solid"/>
            <a:round/>
            <a:headEnd/>
            <a:tailEnd/>
          </a:ln>
        </p:spPr>
        <p:txBody>
          <a:bodyPr rot="0" vert="horz" wrap="square" lIns="91440" tIns="45720" rIns="91440" bIns="45720" anchor="t" anchorCtr="0" upright="1">
            <a:noAutofit/>
          </a:bodyPr>
          <a:lstStyle/>
          <a:p>
            <a:endParaRPr lang="en-US" dirty="0"/>
          </a:p>
        </p:txBody>
      </p:sp>
      <p:sp>
        <p:nvSpPr>
          <p:cNvPr id="4" name="Rectangle 3">
            <a:extLst>
              <a:ext uri="{FF2B5EF4-FFF2-40B4-BE49-F238E27FC236}">
                <a16:creationId xmlns:a16="http://schemas.microsoft.com/office/drawing/2014/main" id="{B10FB0AA-826E-679A-1568-FA95047D8B0F}"/>
              </a:ext>
            </a:extLst>
          </p:cNvPr>
          <p:cNvSpPr/>
          <p:nvPr/>
        </p:nvSpPr>
        <p:spPr>
          <a:xfrm>
            <a:off x="502134" y="7576407"/>
            <a:ext cx="20830674" cy="7571303"/>
          </a:xfrm>
          <a:prstGeom prst="rect">
            <a:avLst/>
          </a:prstGeom>
        </p:spPr>
        <p:txBody>
          <a:bodyPr wrap="square">
            <a:spAutoFit/>
          </a:bodyPr>
          <a:lstStyle/>
          <a:p>
            <a:pPr lvl="0" defTabSz="2133570">
              <a:spcBef>
                <a:spcPct val="0"/>
              </a:spcBef>
              <a:spcAft>
                <a:spcPts val="1800"/>
              </a:spcAft>
            </a:pPr>
            <a:r>
              <a:rPr lang="en-US" sz="4800" b="1" dirty="0">
                <a:solidFill>
                  <a:srgbClr val="002060"/>
                </a:solidFill>
                <a:latin typeface="+mj-lt"/>
                <a:ea typeface="Tahoma" panose="020B0604030504040204" pitchFamily="34" charset="0"/>
                <a:cs typeface="Tahoma" panose="020B0604030504040204" pitchFamily="34" charset="0"/>
              </a:rPr>
              <a:t>Thank you for attending PIC #1! </a:t>
            </a:r>
          </a:p>
          <a:p>
            <a:pPr marL="1443038" lvl="1" indent="-914400" defTabSz="2133570">
              <a:spcBef>
                <a:spcPct val="0"/>
              </a:spcBef>
              <a:spcAft>
                <a:spcPts val="1800"/>
              </a:spcAft>
              <a:buFont typeface="Wingdings" panose="05000000000000000000" pitchFamily="2" charset="2"/>
              <a:buChar char="Ø"/>
            </a:pPr>
            <a:r>
              <a:rPr lang="en-US" sz="4800" dirty="0">
                <a:solidFill>
                  <a:srgbClr val="002060"/>
                </a:solidFill>
                <a:latin typeface="+mj-lt"/>
                <a:ea typeface="Tahoma" panose="020B0604030504040204" pitchFamily="34" charset="0"/>
                <a:cs typeface="Tahoma" panose="020B0604030504040204" pitchFamily="34" charset="0"/>
              </a:rPr>
              <a:t>A </a:t>
            </a:r>
            <a:r>
              <a:rPr lang="en-US" sz="4800" b="1" u="sng" dirty="0">
                <a:solidFill>
                  <a:srgbClr val="002060"/>
                </a:solidFill>
                <a:latin typeface="+mj-lt"/>
                <a:ea typeface="Tahoma" panose="020B0604030504040204" pitchFamily="34" charset="0"/>
                <a:cs typeface="Tahoma" panose="020B0604030504040204" pitchFamily="34" charset="0"/>
              </a:rPr>
              <a:t>PIC Comment Form </a:t>
            </a:r>
            <a:r>
              <a:rPr lang="en-US" sz="4800" dirty="0">
                <a:solidFill>
                  <a:srgbClr val="002060"/>
                </a:solidFill>
                <a:latin typeface="+mj-lt"/>
                <a:ea typeface="Tahoma" panose="020B0604030504040204" pitchFamily="34" charset="0"/>
                <a:cs typeface="Tahoma" panose="020B0604030504040204" pitchFamily="34" charset="0"/>
              </a:rPr>
              <a:t>can be found via the Study Website.  </a:t>
            </a:r>
          </a:p>
          <a:p>
            <a:pPr marL="1443038" lvl="1" indent="-914400" defTabSz="2133570">
              <a:spcBef>
                <a:spcPct val="0"/>
              </a:spcBef>
              <a:spcAft>
                <a:spcPts val="1800"/>
              </a:spcAft>
              <a:buFont typeface="Wingdings" panose="05000000000000000000" pitchFamily="2" charset="2"/>
              <a:buChar char="Ø"/>
            </a:pPr>
            <a:r>
              <a:rPr lang="en-US" sz="4800" dirty="0">
                <a:solidFill>
                  <a:srgbClr val="002060"/>
                </a:solidFill>
                <a:latin typeface="+mj-lt"/>
                <a:ea typeface="Tahoma" panose="020B0604030504040204" pitchFamily="34" charset="0"/>
                <a:cs typeface="Tahoma" panose="020B0604030504040204" pitchFamily="34" charset="0"/>
              </a:rPr>
              <a:t>Please provide any comments by </a:t>
            </a:r>
            <a:r>
              <a:rPr lang="en-US" sz="4800" b="1" dirty="0">
                <a:solidFill>
                  <a:srgbClr val="002060"/>
                </a:solidFill>
                <a:latin typeface="+mj-lt"/>
                <a:ea typeface="Tahoma" panose="020B0604030504040204" pitchFamily="34" charset="0"/>
                <a:cs typeface="Tahoma" panose="020B0604030504040204" pitchFamily="34" charset="0"/>
              </a:rPr>
              <a:t>June 7, 2024.</a:t>
            </a:r>
          </a:p>
          <a:p>
            <a:pPr lvl="0" defTabSz="2133570">
              <a:spcBef>
                <a:spcPts val="2400"/>
              </a:spcBef>
              <a:spcAft>
                <a:spcPts val="1200"/>
              </a:spcAft>
            </a:pPr>
            <a:r>
              <a:rPr lang="en-US" sz="4800" b="1" dirty="0">
                <a:solidFill>
                  <a:srgbClr val="002060"/>
                </a:solidFill>
                <a:latin typeface="+mj-lt"/>
                <a:ea typeface="Tahoma" panose="020B0604030504040204" pitchFamily="34" charset="0"/>
                <a:cs typeface="Tahoma" panose="020B0604030504040204" pitchFamily="34" charset="0"/>
              </a:rPr>
              <a:t>For more information:</a:t>
            </a:r>
          </a:p>
          <a:p>
            <a:pPr marL="1516063" lvl="1" indent="-987425" defTabSz="2133570">
              <a:spcBef>
                <a:spcPts val="1800"/>
              </a:spcBef>
              <a:spcAft>
                <a:spcPts val="1800"/>
              </a:spcAft>
              <a:buFont typeface="Wingdings" panose="05000000000000000000" pitchFamily="2" charset="2"/>
              <a:buChar char="Ø"/>
            </a:pPr>
            <a:r>
              <a:rPr lang="en-US" sz="4800" b="1" dirty="0">
                <a:solidFill>
                  <a:srgbClr val="002060"/>
                </a:solidFill>
                <a:latin typeface="+mj-lt"/>
                <a:ea typeface="Tahoma" panose="020B0604030504040204" pitchFamily="34" charset="0"/>
                <a:cs typeface="Tahoma" panose="020B0604030504040204" pitchFamily="34" charset="0"/>
              </a:rPr>
              <a:t>Visit our Study Website at: </a:t>
            </a:r>
            <a:r>
              <a:rPr lang="en-US" sz="4800" dirty="0">
                <a:solidFill>
                  <a:srgbClr val="002060"/>
                </a:solidFill>
                <a:latin typeface="+mj-lt"/>
                <a:ea typeface="Tahoma" panose="020B0604030504040204" pitchFamily="34" charset="0"/>
                <a:cs typeface="Tahoma" panose="020B0604030504040204" pitchFamily="34" charset="0"/>
              </a:rPr>
              <a:t>Hwy401KingstonBridgesEA.ca</a:t>
            </a:r>
          </a:p>
          <a:p>
            <a:pPr marL="1516063" lvl="1" indent="-987425" defTabSz="2133570">
              <a:spcBef>
                <a:spcPts val="1800"/>
              </a:spcBef>
              <a:spcAft>
                <a:spcPts val="1800"/>
              </a:spcAft>
              <a:buFont typeface="Wingdings" panose="05000000000000000000" pitchFamily="2" charset="2"/>
              <a:buChar char="Ø"/>
            </a:pPr>
            <a:r>
              <a:rPr lang="en-US" sz="4800" b="1" dirty="0">
                <a:solidFill>
                  <a:srgbClr val="002060"/>
                </a:solidFill>
                <a:latin typeface="+mj-lt"/>
                <a:ea typeface="Tahoma" panose="020B0604030504040204" pitchFamily="34" charset="0"/>
                <a:cs typeface="Tahoma" panose="020B0604030504040204" pitchFamily="34" charset="0"/>
              </a:rPr>
              <a:t>Email the Project Team at: </a:t>
            </a:r>
            <a:r>
              <a:rPr lang="en-CA" sz="4800" dirty="0">
                <a:solidFill>
                  <a:srgbClr val="002060"/>
                </a:solidFill>
                <a:effectLst/>
                <a:latin typeface="+mj-lt"/>
                <a:ea typeface="Times New Roman" panose="02020603050405020304" pitchFamily="18" charset="0"/>
                <a:cs typeface="Arial" panose="020B0604020202020204" pitchFamily="34" charset="0"/>
                <a:hlinkClick r:id="rId3">
                  <a:extLst>
                    <a:ext uri="{A12FA001-AC4F-418D-AE19-62706E023703}">
                      <ahyp:hlinkClr xmlns:ahyp="http://schemas.microsoft.com/office/drawing/2018/hyperlinkcolor" val="tx"/>
                    </a:ext>
                  </a:extLst>
                </a:hlinkClick>
              </a:rPr>
              <a:t>ProjectTeam@Hwy401KingstonBridgesEA.ca</a:t>
            </a:r>
            <a:endParaRPr lang="en-US" sz="4800" dirty="0">
              <a:solidFill>
                <a:srgbClr val="002060"/>
              </a:solidFill>
              <a:latin typeface="+mj-lt"/>
              <a:ea typeface="Tahoma" panose="020B0604030504040204" pitchFamily="34" charset="0"/>
              <a:cs typeface="Tahoma" panose="020B0604030504040204" pitchFamily="34" charset="0"/>
            </a:endParaRPr>
          </a:p>
          <a:p>
            <a:pPr marL="1516063" lvl="1" indent="-987425" defTabSz="2133570">
              <a:spcBef>
                <a:spcPts val="1800"/>
              </a:spcBef>
              <a:spcAft>
                <a:spcPts val="1800"/>
              </a:spcAft>
              <a:buFont typeface="Wingdings" panose="05000000000000000000" pitchFamily="2" charset="2"/>
              <a:buChar char="Ø"/>
            </a:pPr>
            <a:r>
              <a:rPr lang="en-US" sz="4800" b="1" dirty="0">
                <a:solidFill>
                  <a:srgbClr val="002060"/>
                </a:solidFill>
                <a:latin typeface="+mj-lt"/>
                <a:ea typeface="Tahoma" panose="020B0604030504040204" pitchFamily="34" charset="0"/>
                <a:cs typeface="Tahoma" panose="020B0604030504040204" pitchFamily="34" charset="0"/>
              </a:rPr>
              <a:t>Contact us by telephone:</a:t>
            </a:r>
          </a:p>
        </p:txBody>
      </p:sp>
      <p:sp>
        <p:nvSpPr>
          <p:cNvPr id="10" name="Rectangle: Rounded Corners 9">
            <a:extLst>
              <a:ext uri="{FF2B5EF4-FFF2-40B4-BE49-F238E27FC236}">
                <a16:creationId xmlns:a16="http://schemas.microsoft.com/office/drawing/2014/main" id="{2D67BF47-3EC6-9C14-7CE0-B725A04BB034}"/>
              </a:ext>
            </a:extLst>
          </p:cNvPr>
          <p:cNvSpPr/>
          <p:nvPr/>
        </p:nvSpPr>
        <p:spPr>
          <a:xfrm>
            <a:off x="18574411" y="10254575"/>
            <a:ext cx="10149697" cy="217203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000" dirty="0"/>
              <a:t>Pour obtenir des renseignements en français, </a:t>
            </a:r>
          </a:p>
          <a:p>
            <a:pPr algn="ctr"/>
            <a:r>
              <a:rPr lang="fr-FR" sz="4000" dirty="0"/>
              <a:t>composer le 1-705-919-6786 (Patrick Hébert), Courriel: patrick.hebert1@aecom.com </a:t>
            </a:r>
          </a:p>
        </p:txBody>
      </p:sp>
      <p:sp>
        <p:nvSpPr>
          <p:cNvPr id="7" name="TextBox 6">
            <a:extLst>
              <a:ext uri="{FF2B5EF4-FFF2-40B4-BE49-F238E27FC236}">
                <a16:creationId xmlns:a16="http://schemas.microsoft.com/office/drawing/2014/main" id="{B7719E1C-6EAE-8F67-6CE9-018A632BD60D}"/>
              </a:ext>
            </a:extLst>
          </p:cNvPr>
          <p:cNvSpPr txBox="1"/>
          <p:nvPr/>
        </p:nvSpPr>
        <p:spPr>
          <a:xfrm>
            <a:off x="2168130" y="15201555"/>
            <a:ext cx="12287440" cy="3170099"/>
          </a:xfrm>
          <a:prstGeom prst="rect">
            <a:avLst/>
          </a:prstGeom>
          <a:noFill/>
        </p:spPr>
        <p:txBody>
          <a:bodyPr wrap="square" rtlCol="0">
            <a:spAutoFit/>
          </a:bodyPr>
          <a:lstStyle/>
          <a:p>
            <a:pPr marL="0" marR="0" algn="just">
              <a:spcBef>
                <a:spcPts val="0"/>
              </a:spcBef>
              <a:spcAft>
                <a:spcPts val="0"/>
              </a:spcAft>
            </a:pPr>
            <a:r>
              <a:rPr lang="en-US" sz="4000" b="1" dirty="0">
                <a:solidFill>
                  <a:srgbClr val="002060"/>
                </a:solidFill>
                <a:effectLst/>
                <a:latin typeface="+mj-lt"/>
                <a:ea typeface="Times New Roman" panose="02020603050405020304" pitchFamily="18" charset="0"/>
                <a:cs typeface="Arial" panose="020B0604020202020204" pitchFamily="34" charset="0"/>
              </a:rPr>
              <a:t>Nancy Elliott, P.Eng.</a:t>
            </a:r>
            <a:endParaRPr lang="en-US" sz="4000" dirty="0">
              <a:solidFill>
                <a:srgbClr val="002060"/>
              </a:solidFill>
              <a:effectLst/>
              <a:latin typeface="+mj-lt"/>
              <a:ea typeface="Times New Roman" panose="02020603050405020304" pitchFamily="18" charset="0"/>
              <a:cs typeface="Arial" panose="020B0604020202020204" pitchFamily="34" charset="0"/>
            </a:endParaRPr>
          </a:p>
          <a:p>
            <a:pPr marL="0" marR="0" algn="just">
              <a:spcBef>
                <a:spcPts val="0"/>
              </a:spcBef>
              <a:spcAft>
                <a:spcPts val="0"/>
              </a:spcAft>
            </a:pPr>
            <a:r>
              <a:rPr lang="en-US" sz="4000" dirty="0">
                <a:solidFill>
                  <a:srgbClr val="002060"/>
                </a:solidFill>
                <a:effectLst/>
                <a:latin typeface="+mj-lt"/>
                <a:ea typeface="Times New Roman" panose="02020603050405020304" pitchFamily="18" charset="0"/>
                <a:cs typeface="Arial" panose="020B0604020202020204" pitchFamily="34" charset="0"/>
              </a:rPr>
              <a:t>Senior Project Engineer</a:t>
            </a:r>
          </a:p>
          <a:p>
            <a:pPr marL="0" marR="0" algn="just">
              <a:spcBef>
                <a:spcPts val="0"/>
              </a:spcBef>
              <a:spcAft>
                <a:spcPts val="0"/>
              </a:spcAft>
            </a:pPr>
            <a:r>
              <a:rPr lang="en-US" sz="4000" dirty="0">
                <a:solidFill>
                  <a:srgbClr val="002060"/>
                </a:solidFill>
                <a:effectLst/>
                <a:latin typeface="+mj-lt"/>
                <a:ea typeface="Times New Roman" panose="02020603050405020304" pitchFamily="18" charset="0"/>
                <a:cs typeface="Arial" panose="020B0604020202020204" pitchFamily="34" charset="0"/>
              </a:rPr>
              <a:t>Ministry of Transportation, Project Delivery East</a:t>
            </a:r>
          </a:p>
          <a:p>
            <a:pPr marL="0" marR="0" algn="just">
              <a:spcBef>
                <a:spcPts val="0"/>
              </a:spcBef>
              <a:spcAft>
                <a:spcPts val="0"/>
              </a:spcAft>
            </a:pPr>
            <a:r>
              <a:rPr lang="en-US" sz="4000" dirty="0">
                <a:solidFill>
                  <a:srgbClr val="002060"/>
                </a:solidFill>
                <a:effectLst/>
                <a:latin typeface="+mj-lt"/>
                <a:ea typeface="Times New Roman" panose="02020603050405020304" pitchFamily="18" charset="0"/>
                <a:cs typeface="Arial" panose="020B0604020202020204" pitchFamily="34" charset="0"/>
              </a:rPr>
              <a:t>1355 John Counter Boulevard, Postal Bag 4000</a:t>
            </a:r>
          </a:p>
          <a:p>
            <a:pPr marL="0" marR="0" algn="just">
              <a:spcBef>
                <a:spcPts val="0"/>
              </a:spcBef>
              <a:spcAft>
                <a:spcPts val="0"/>
              </a:spcAft>
            </a:pPr>
            <a:r>
              <a:rPr lang="en-US" sz="4000" dirty="0">
                <a:solidFill>
                  <a:srgbClr val="002060"/>
                </a:solidFill>
                <a:effectLst/>
                <a:latin typeface="+mj-lt"/>
                <a:ea typeface="Times New Roman" panose="02020603050405020304" pitchFamily="18" charset="0"/>
                <a:cs typeface="Arial" panose="020B0604020202020204" pitchFamily="34" charset="0"/>
              </a:rPr>
              <a:t>Kingston, Ontario K7L 5A3</a:t>
            </a:r>
          </a:p>
        </p:txBody>
      </p:sp>
      <p:sp>
        <p:nvSpPr>
          <p:cNvPr id="9" name="TextBox 8">
            <a:extLst>
              <a:ext uri="{FF2B5EF4-FFF2-40B4-BE49-F238E27FC236}">
                <a16:creationId xmlns:a16="http://schemas.microsoft.com/office/drawing/2014/main" id="{2F55E2E4-0248-FC22-C2C9-62912E558721}"/>
              </a:ext>
            </a:extLst>
          </p:cNvPr>
          <p:cNvSpPr txBox="1"/>
          <p:nvPr/>
        </p:nvSpPr>
        <p:spPr>
          <a:xfrm>
            <a:off x="14269976" y="15214723"/>
            <a:ext cx="9429750" cy="3170099"/>
          </a:xfrm>
          <a:prstGeom prst="rect">
            <a:avLst/>
          </a:prstGeom>
          <a:noFill/>
        </p:spPr>
        <p:txBody>
          <a:bodyPr wrap="square" rtlCol="0">
            <a:spAutoFit/>
          </a:bodyPr>
          <a:lstStyle/>
          <a:p>
            <a:pPr algn="just"/>
            <a:r>
              <a:rPr lang="en-US" sz="4000" b="1" dirty="0">
                <a:solidFill>
                  <a:srgbClr val="002060"/>
                </a:solidFill>
                <a:latin typeface="+mj-lt"/>
                <a:cs typeface="Arial" panose="020B0604020202020204" pitchFamily="34" charset="0"/>
              </a:rPr>
              <a:t>Geoff Coy, P.Eng.</a:t>
            </a:r>
          </a:p>
          <a:p>
            <a:pPr algn="just"/>
            <a:r>
              <a:rPr lang="en-US" sz="4000" dirty="0">
                <a:solidFill>
                  <a:srgbClr val="002060"/>
                </a:solidFill>
                <a:latin typeface="+mj-lt"/>
                <a:cs typeface="Arial" panose="020B0604020202020204" pitchFamily="34" charset="0"/>
              </a:rPr>
              <a:t>AECOM Project Manager</a:t>
            </a:r>
          </a:p>
          <a:p>
            <a:pPr algn="just"/>
            <a:r>
              <a:rPr lang="en-US" sz="4000" dirty="0">
                <a:solidFill>
                  <a:srgbClr val="002060"/>
                </a:solidFill>
                <a:latin typeface="+mj-lt"/>
                <a:cs typeface="Arial" panose="020B0604020202020204" pitchFamily="34" charset="0"/>
              </a:rPr>
              <a:t>105 Commerce Valley Drive West, 7th Floor</a:t>
            </a:r>
          </a:p>
          <a:p>
            <a:pPr algn="just"/>
            <a:r>
              <a:rPr lang="en-US" sz="4000" dirty="0">
                <a:solidFill>
                  <a:srgbClr val="002060"/>
                </a:solidFill>
                <a:latin typeface="+mj-lt"/>
                <a:cs typeface="Arial" panose="020B0604020202020204" pitchFamily="34" charset="0"/>
              </a:rPr>
              <a:t>Markham, Ontario L3T 7W3</a:t>
            </a:r>
          </a:p>
          <a:p>
            <a:pPr algn="just"/>
            <a:r>
              <a:rPr lang="en-US" sz="4000" dirty="0">
                <a:solidFill>
                  <a:srgbClr val="002060"/>
                </a:solidFill>
                <a:latin typeface="+mj-lt"/>
                <a:cs typeface="Arial" panose="020B0604020202020204" pitchFamily="34" charset="0"/>
              </a:rPr>
              <a:t>Tel: (905) 418-1502</a:t>
            </a:r>
          </a:p>
        </p:txBody>
      </p:sp>
      <p:sp>
        <p:nvSpPr>
          <p:cNvPr id="6" name="TextBox 5">
            <a:extLst>
              <a:ext uri="{FF2B5EF4-FFF2-40B4-BE49-F238E27FC236}">
                <a16:creationId xmlns:a16="http://schemas.microsoft.com/office/drawing/2014/main" id="{80DF8E2E-12BD-0F2F-45C6-D84E2C88CB17}"/>
              </a:ext>
            </a:extLst>
          </p:cNvPr>
          <p:cNvSpPr txBox="1"/>
          <p:nvPr/>
        </p:nvSpPr>
        <p:spPr>
          <a:xfrm>
            <a:off x="766916" y="18974788"/>
            <a:ext cx="27486795" cy="1245469"/>
          </a:xfrm>
          <a:prstGeom prst="rect">
            <a:avLst/>
          </a:prstGeom>
          <a:noFill/>
        </p:spPr>
        <p:txBody>
          <a:bodyPr wrap="square" lIns="81280" tIns="40640" rIns="81280" bIns="40640" rtlCol="0" anchor="t">
            <a:spAutoFit/>
          </a:bodyPr>
          <a:lstStyle/>
          <a:p>
            <a:pPr>
              <a:lnSpc>
                <a:spcPct val="90000"/>
              </a:lnSpc>
              <a:buClr>
                <a:srgbClr val="003399"/>
              </a:buClr>
              <a:defRPr/>
            </a:pPr>
            <a:r>
              <a:rPr lang="en-US" altLang="en-US" sz="2800" i="1" kern="0" dirty="0">
                <a:solidFill>
                  <a:srgbClr val="002060"/>
                </a:solidFill>
                <a:latin typeface="+mj-lt"/>
                <a:ea typeface="Tahoma" panose="020B0604030504040204" pitchFamily="34" charset="0"/>
                <a:cs typeface="Tahoma" panose="020B0604030504040204" pitchFamily="34" charset="0"/>
              </a:rPr>
              <a:t>Freedom of Information and Protection of Privacy Act. Comments and information regarding this study are being collected to assist the MTO and AECOM in meeting the requirements of the Ontario Environmental Assessment Act, and in accordance with the </a:t>
            </a:r>
            <a:r>
              <a:rPr lang="en-US" altLang="en-US" sz="2800" i="1" kern="0" dirty="0">
                <a:solidFill>
                  <a:srgbClr val="002060"/>
                </a:solidFill>
                <a:latin typeface="+mj-lt"/>
                <a:ea typeface="Tahoma"/>
                <a:cs typeface="Tahoma"/>
              </a:rPr>
              <a:t>Freedom of Information and Protection of Privacy Act. With the exception of personal information, all comments will become part of the public record.</a:t>
            </a:r>
            <a:endParaRPr lang="en-US" altLang="en-US" sz="2800" i="1" kern="0" dirty="0">
              <a:solidFill>
                <a:srgbClr val="002060"/>
              </a:solidFill>
              <a:latin typeface="+mj-lt"/>
              <a:ea typeface="Tahoma" panose="020B0604030504040204" pitchFamily="34" charset="0"/>
              <a:cs typeface="Tahoma" panose="020B0604030504040204" pitchFamily="34" charset="0"/>
            </a:endParaRPr>
          </a:p>
        </p:txBody>
      </p:sp>
      <p:sp>
        <p:nvSpPr>
          <p:cNvPr id="2" name="Slide Number Placeholder 7">
            <a:extLst>
              <a:ext uri="{FF2B5EF4-FFF2-40B4-BE49-F238E27FC236}">
                <a16:creationId xmlns:a16="http://schemas.microsoft.com/office/drawing/2014/main" id="{46C150E9-A700-E53A-497D-473175363EEA}"/>
              </a:ext>
            </a:extLst>
          </p:cNvPr>
          <p:cNvSpPr txBox="1">
            <a:spLocks/>
          </p:cNvSpPr>
          <p:nvPr/>
        </p:nvSpPr>
        <p:spPr>
          <a:xfrm>
            <a:off x="14336183" y="20574000"/>
            <a:ext cx="893233" cy="1038578"/>
          </a:xfrm>
          <a:prstGeom prst="rect">
            <a:avLst/>
          </a:prstGeom>
        </p:spPr>
        <p:txBody>
          <a:bodyPr vert="horz" lIns="91440" tIns="45720" rIns="91440" bIns="45720" rtlCol="0" anchor="ctr"/>
          <a:lstStyle>
            <a:defPPr>
              <a:defRPr lang="en-US"/>
            </a:defPPr>
            <a:lvl1pPr marL="0" algn="r" defTabSz="3513095" rtl="0" eaLnBrk="1" latinLnBrk="0" hangingPunct="1">
              <a:defRPr sz="3556" kern="1200">
                <a:solidFill>
                  <a:schemeClr val="tx1">
                    <a:tint val="75000"/>
                  </a:schemeClr>
                </a:solidFill>
                <a:latin typeface="+mn-lt"/>
                <a:ea typeface="+mn-ea"/>
                <a:cs typeface="+mn-cs"/>
              </a:defRPr>
            </a:lvl1pPr>
            <a:lvl2pPr marL="1756548" algn="l" defTabSz="3513095" rtl="0" eaLnBrk="1" latinLnBrk="0" hangingPunct="1">
              <a:defRPr sz="6900" kern="1200">
                <a:solidFill>
                  <a:schemeClr val="tx1"/>
                </a:solidFill>
                <a:latin typeface="+mn-lt"/>
                <a:ea typeface="+mn-ea"/>
                <a:cs typeface="+mn-cs"/>
              </a:defRPr>
            </a:lvl2pPr>
            <a:lvl3pPr marL="3513095" algn="l" defTabSz="3513095" rtl="0" eaLnBrk="1" latinLnBrk="0" hangingPunct="1">
              <a:defRPr sz="6900" kern="1200">
                <a:solidFill>
                  <a:schemeClr val="tx1"/>
                </a:solidFill>
                <a:latin typeface="+mn-lt"/>
                <a:ea typeface="+mn-ea"/>
                <a:cs typeface="+mn-cs"/>
              </a:defRPr>
            </a:lvl3pPr>
            <a:lvl4pPr marL="5269644" algn="l" defTabSz="3513095" rtl="0" eaLnBrk="1" latinLnBrk="0" hangingPunct="1">
              <a:defRPr sz="6900" kern="1200">
                <a:solidFill>
                  <a:schemeClr val="tx1"/>
                </a:solidFill>
                <a:latin typeface="+mn-lt"/>
                <a:ea typeface="+mn-ea"/>
                <a:cs typeface="+mn-cs"/>
              </a:defRPr>
            </a:lvl4pPr>
            <a:lvl5pPr marL="7026192" algn="l" defTabSz="3513095" rtl="0" eaLnBrk="1" latinLnBrk="0" hangingPunct="1">
              <a:defRPr sz="6900" kern="1200">
                <a:solidFill>
                  <a:schemeClr val="tx1"/>
                </a:solidFill>
                <a:latin typeface="+mn-lt"/>
                <a:ea typeface="+mn-ea"/>
                <a:cs typeface="+mn-cs"/>
              </a:defRPr>
            </a:lvl5pPr>
            <a:lvl6pPr marL="8782740" algn="l" defTabSz="3513095" rtl="0" eaLnBrk="1" latinLnBrk="0" hangingPunct="1">
              <a:defRPr sz="6900" kern="1200">
                <a:solidFill>
                  <a:schemeClr val="tx1"/>
                </a:solidFill>
                <a:latin typeface="+mn-lt"/>
                <a:ea typeface="+mn-ea"/>
                <a:cs typeface="+mn-cs"/>
              </a:defRPr>
            </a:lvl6pPr>
            <a:lvl7pPr marL="10539287" algn="l" defTabSz="3513095" rtl="0" eaLnBrk="1" latinLnBrk="0" hangingPunct="1">
              <a:defRPr sz="6900" kern="1200">
                <a:solidFill>
                  <a:schemeClr val="tx1"/>
                </a:solidFill>
                <a:latin typeface="+mn-lt"/>
                <a:ea typeface="+mn-ea"/>
                <a:cs typeface="+mn-cs"/>
              </a:defRPr>
            </a:lvl7pPr>
            <a:lvl8pPr marL="12295836" algn="l" defTabSz="3513095" rtl="0" eaLnBrk="1" latinLnBrk="0" hangingPunct="1">
              <a:defRPr sz="6900" kern="1200">
                <a:solidFill>
                  <a:schemeClr val="tx1"/>
                </a:solidFill>
                <a:latin typeface="+mn-lt"/>
                <a:ea typeface="+mn-ea"/>
                <a:cs typeface="+mn-cs"/>
              </a:defRPr>
            </a:lvl8pPr>
            <a:lvl9pPr marL="14052384" algn="l" defTabSz="3513095" rtl="0" eaLnBrk="1" latinLnBrk="0" hangingPunct="1">
              <a:defRPr sz="6900" kern="1200">
                <a:solidFill>
                  <a:schemeClr val="tx1"/>
                </a:solidFill>
                <a:latin typeface="+mn-lt"/>
                <a:ea typeface="+mn-ea"/>
                <a:cs typeface="+mn-cs"/>
              </a:defRPr>
            </a:lvl9pPr>
          </a:lstStyle>
          <a:p>
            <a:pPr algn="ctr"/>
            <a:fld id="{1D0EB0AF-BBE9-46F9-BCF7-8F99A5DFC373}" type="slidenum">
              <a:rPr lang="en-US"/>
              <a:pPr algn="ctr"/>
              <a:t>25</a:t>
            </a:fld>
            <a:endParaRPr lang="en-US" dirty="0"/>
          </a:p>
        </p:txBody>
      </p:sp>
    </p:spTree>
    <p:extLst>
      <p:ext uri="{BB962C8B-B14F-4D97-AF65-F5344CB8AC3E}">
        <p14:creationId xmlns:p14="http://schemas.microsoft.com/office/powerpoint/2010/main" val="192899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16BD58-234A-2666-5F32-08C10E1BC338}"/>
              </a:ext>
            </a:extLst>
          </p:cNvPr>
          <p:cNvSpPr>
            <a:spLocks noGrp="1"/>
          </p:cNvSpPr>
          <p:nvPr>
            <p:ph type="title" idx="4294967295"/>
          </p:nvPr>
        </p:nvSpPr>
        <p:spPr>
          <a:xfrm>
            <a:off x="0" y="4712124"/>
            <a:ext cx="29260800" cy="1300480"/>
          </a:xfrm>
          <a:prstGeom prst="rect">
            <a:avLst/>
          </a:prstGeom>
        </p:spPr>
        <p:txBody>
          <a:bodyPr/>
          <a:lstStyle/>
          <a:p>
            <a:pPr defTabSz="3131363"/>
            <a:r>
              <a:rPr lang="en-CA" sz="8000" b="1" dirty="0">
                <a:solidFill>
                  <a:srgbClr val="002060"/>
                </a:solidFill>
              </a:rPr>
              <a:t>Project Overview</a:t>
            </a:r>
          </a:p>
        </p:txBody>
      </p:sp>
      <p:sp>
        <p:nvSpPr>
          <p:cNvPr id="4" name="Rectangle 3">
            <a:extLst>
              <a:ext uri="{FF2B5EF4-FFF2-40B4-BE49-F238E27FC236}">
                <a16:creationId xmlns:a16="http://schemas.microsoft.com/office/drawing/2014/main" id="{2A240FA5-9409-4C99-A687-343A401F390B}"/>
              </a:ext>
            </a:extLst>
          </p:cNvPr>
          <p:cNvSpPr/>
          <p:nvPr/>
        </p:nvSpPr>
        <p:spPr>
          <a:xfrm>
            <a:off x="437056" y="6012604"/>
            <a:ext cx="27493453" cy="8286884"/>
          </a:xfrm>
          <a:prstGeom prst="rect">
            <a:avLst/>
          </a:prstGeom>
        </p:spPr>
        <p:txBody>
          <a:bodyPr wrap="square">
            <a:spAutoFit/>
          </a:bodyPr>
          <a:lstStyle/>
          <a:p>
            <a:pPr marL="609593" indent="-609593">
              <a:spcAft>
                <a:spcPts val="300"/>
              </a:spcAft>
              <a:buFont typeface="Wingdings" panose="05000000000000000000" pitchFamily="2" charset="2"/>
              <a:buChar char="Ø"/>
            </a:pPr>
            <a:r>
              <a:rPr lang="en-CA" sz="4000" dirty="0">
                <a:solidFill>
                  <a:srgbClr val="002060"/>
                </a:solidFill>
                <a:ea typeface="AECOM Sans Light" panose="020B0404020202020204" pitchFamily="34" charset="0"/>
                <a:cs typeface="AECOM Sans Light" panose="020B0404020202020204" pitchFamily="34" charset="0"/>
              </a:rPr>
              <a:t>The Ontario Ministry of Transportation (MTO) has retained the services of AECOM to undertake a </a:t>
            </a:r>
            <a:r>
              <a:rPr lang="en-CA" sz="4000" b="1" dirty="0">
                <a:solidFill>
                  <a:srgbClr val="002060"/>
                </a:solidFill>
                <a:ea typeface="AECOM Sans Light" panose="020B0404020202020204" pitchFamily="34" charset="0"/>
                <a:cs typeface="AECOM Sans Light" panose="020B0404020202020204" pitchFamily="34" charset="0"/>
              </a:rPr>
              <a:t>Preliminary Design (PD) and Class Environmental Assessment (Class EA) Study </a:t>
            </a:r>
            <a:r>
              <a:rPr lang="en-CA" sz="4000" dirty="0">
                <a:solidFill>
                  <a:srgbClr val="002060"/>
                </a:solidFill>
                <a:ea typeface="AECOM Sans Light" panose="020B0404020202020204" pitchFamily="34" charset="0"/>
                <a:cs typeface="AECOM Sans Light" panose="020B0404020202020204" pitchFamily="34" charset="0"/>
              </a:rPr>
              <a:t>for the replacement </a:t>
            </a:r>
            <a:r>
              <a:rPr lang="en-CA" sz="4000" dirty="0">
                <a:solidFill>
                  <a:srgbClr val="002060"/>
                </a:solidFill>
              </a:rPr>
              <a:t>of two bridges </a:t>
            </a:r>
            <a:r>
              <a:rPr lang="en-CA" sz="4000" dirty="0">
                <a:solidFill>
                  <a:srgbClr val="002060"/>
                </a:solidFill>
                <a:ea typeface="AECOM Sans Light" panose="020B0404020202020204" pitchFamily="34" charset="0"/>
                <a:cs typeface="AECOM Sans Light" panose="020B0404020202020204" pitchFamily="34" charset="0"/>
              </a:rPr>
              <a:t>that are approaching the end of their service life on Highway 401 including Eastbound (EB) Collins Creek Bridge and Sydenham Road Bridge within the City of Kingston (GWP 4029-20-00). </a:t>
            </a:r>
          </a:p>
          <a:p>
            <a:pPr marL="609593" indent="-609593">
              <a:spcAft>
                <a:spcPts val="300"/>
              </a:spcAft>
              <a:buFont typeface="Wingdings" panose="05000000000000000000" pitchFamily="2" charset="2"/>
              <a:buChar char="Ø"/>
            </a:pPr>
            <a:r>
              <a:rPr lang="en-CA" sz="4000" dirty="0">
                <a:solidFill>
                  <a:srgbClr val="002060"/>
                </a:solidFill>
                <a:ea typeface="AECOM Sans Light" panose="020B0404020202020204" pitchFamily="34" charset="0"/>
                <a:cs typeface="AECOM Sans Light" panose="020B0404020202020204" pitchFamily="34" charset="0"/>
              </a:rPr>
              <a:t>This study includes:</a:t>
            </a:r>
          </a:p>
          <a:p>
            <a:pPr marL="1711325" lvl="1" indent="-608013">
              <a:spcAft>
                <a:spcPts val="300"/>
              </a:spcAft>
              <a:buFont typeface="Wingdings" panose="05000000000000000000" pitchFamily="2" charset="2"/>
              <a:buChar char="Ø"/>
            </a:pPr>
            <a:r>
              <a:rPr lang="en-CA" sz="4000" dirty="0">
                <a:solidFill>
                  <a:srgbClr val="002060"/>
                </a:solidFill>
              </a:rPr>
              <a:t>Determining the </a:t>
            </a:r>
            <a:r>
              <a:rPr lang="en-CA" sz="4000" b="1" dirty="0">
                <a:solidFill>
                  <a:srgbClr val="002060"/>
                </a:solidFill>
              </a:rPr>
              <a:t>structural needs of the aging bridges </a:t>
            </a:r>
            <a:r>
              <a:rPr lang="en-CA" sz="4000" dirty="0">
                <a:solidFill>
                  <a:srgbClr val="002060"/>
                </a:solidFill>
              </a:rPr>
              <a:t>including accommodating the future footprint of Highway 401, preliminary construction staging, and traffic management needs.</a:t>
            </a:r>
          </a:p>
          <a:p>
            <a:pPr marL="1711325" lvl="1" indent="-608013">
              <a:spcAft>
                <a:spcPts val="300"/>
              </a:spcAft>
              <a:buFont typeface="Wingdings" panose="05000000000000000000" pitchFamily="2" charset="2"/>
              <a:buChar char="Ø"/>
            </a:pPr>
            <a:r>
              <a:rPr lang="en-CA" sz="4000" dirty="0">
                <a:solidFill>
                  <a:srgbClr val="002060"/>
                </a:solidFill>
              </a:rPr>
              <a:t>Determining the </a:t>
            </a:r>
            <a:r>
              <a:rPr lang="en-CA" sz="4000" b="1" dirty="0">
                <a:solidFill>
                  <a:srgbClr val="002060"/>
                </a:solidFill>
              </a:rPr>
              <a:t>interchange improvement needs </a:t>
            </a:r>
            <a:r>
              <a:rPr lang="en-CA" sz="4000" dirty="0">
                <a:solidFill>
                  <a:srgbClr val="002060"/>
                </a:solidFill>
              </a:rPr>
              <a:t>at Sydenham Road and Highway 401 for future operations.</a:t>
            </a:r>
          </a:p>
          <a:p>
            <a:pPr marL="1711325" lvl="1" indent="-608013">
              <a:spcAft>
                <a:spcPts val="300"/>
              </a:spcAft>
              <a:buFont typeface="Wingdings" panose="05000000000000000000" pitchFamily="2" charset="2"/>
              <a:buChar char="Ø"/>
            </a:pPr>
            <a:r>
              <a:rPr lang="en-CA" sz="4000" dirty="0">
                <a:solidFill>
                  <a:srgbClr val="002060"/>
                </a:solidFill>
              </a:rPr>
              <a:t>Developing a </a:t>
            </a:r>
            <a:r>
              <a:rPr lang="en-CA" sz="4000" b="1" dirty="0">
                <a:solidFill>
                  <a:srgbClr val="002060"/>
                </a:solidFill>
              </a:rPr>
              <a:t>preliminary traffic management plan </a:t>
            </a:r>
            <a:r>
              <a:rPr lang="en-CA" sz="4000" dirty="0">
                <a:solidFill>
                  <a:srgbClr val="002060"/>
                </a:solidFill>
              </a:rPr>
              <a:t>for Kingston Road 38 bridge replacement and a new eastbound on-ramp. The need for a Kingston Road 38 bridge replacement and a new eastbound on-ramp was identified in a previous MTO Class EA (GWP 4049-11-00 Highway 401/Kingston Road 38 Interchange Operational Improvements) completed in 2016. </a:t>
            </a:r>
          </a:p>
          <a:p>
            <a:pPr marL="1711325" lvl="1" indent="-608013">
              <a:spcAft>
                <a:spcPts val="300"/>
              </a:spcAft>
              <a:buFont typeface="Wingdings" panose="05000000000000000000" pitchFamily="2" charset="2"/>
              <a:buChar char="Ø"/>
            </a:pPr>
            <a:r>
              <a:rPr lang="en-CA" sz="4000" dirty="0">
                <a:solidFill>
                  <a:srgbClr val="002060"/>
                </a:solidFill>
                <a:ea typeface="AECOM Sans Light" panose="020B0404020202020204" pitchFamily="34" charset="0"/>
                <a:cs typeface="AECOM Sans Light" panose="020B0404020202020204" pitchFamily="34" charset="0"/>
              </a:rPr>
              <a:t>Developing a </a:t>
            </a:r>
            <a:r>
              <a:rPr lang="en-CA" sz="4000" b="1" dirty="0">
                <a:solidFill>
                  <a:srgbClr val="002060"/>
                </a:solidFill>
                <a:ea typeface="AECOM Sans Light" panose="020B0404020202020204" pitchFamily="34" charset="0"/>
                <a:cs typeface="AECOM Sans Light" panose="020B0404020202020204" pitchFamily="34" charset="0"/>
              </a:rPr>
              <a:t>preliminary design </a:t>
            </a:r>
            <a:r>
              <a:rPr lang="en-CA" sz="4000" dirty="0">
                <a:solidFill>
                  <a:srgbClr val="002060"/>
                </a:solidFill>
                <a:ea typeface="AECOM Sans Light" panose="020B0404020202020204" pitchFamily="34" charset="0"/>
                <a:cs typeface="AECOM Sans Light" panose="020B0404020202020204" pitchFamily="34" charset="0"/>
              </a:rPr>
              <a:t>that allows for the technically preferred bridge replacement and interchange improvement works to be implemented efficiently, minimizing construction costs, traffic disruption, and future waste.</a:t>
            </a:r>
          </a:p>
        </p:txBody>
      </p:sp>
      <p:pic>
        <p:nvPicPr>
          <p:cNvPr id="2" name="Picture 1" descr="Map showing the project overview pinpointing the 3 bridges">
            <a:extLst>
              <a:ext uri="{FF2B5EF4-FFF2-40B4-BE49-F238E27FC236}">
                <a16:creationId xmlns:a16="http://schemas.microsoft.com/office/drawing/2014/main" id="{F385D21A-E277-7EDC-FA45-2E302357E52A}"/>
              </a:ext>
            </a:extLst>
          </p:cNvPr>
          <p:cNvPicPr>
            <a:picLocks noChangeAspect="1"/>
          </p:cNvPicPr>
          <p:nvPr/>
        </p:nvPicPr>
        <p:blipFill>
          <a:blip r:embed="rId3"/>
          <a:stretch>
            <a:fillRect/>
          </a:stretch>
        </p:blipFill>
        <p:spPr>
          <a:xfrm>
            <a:off x="6495410" y="14543328"/>
            <a:ext cx="16269980" cy="7107702"/>
          </a:xfrm>
          <a:prstGeom prst="rect">
            <a:avLst/>
          </a:prstGeom>
        </p:spPr>
      </p:pic>
    </p:spTree>
    <p:extLst>
      <p:ext uri="{BB962C8B-B14F-4D97-AF65-F5344CB8AC3E}">
        <p14:creationId xmlns:p14="http://schemas.microsoft.com/office/powerpoint/2010/main" val="35298763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660E4-AB34-727E-1A29-A5BA30B11EFA}"/>
              </a:ext>
            </a:extLst>
          </p:cNvPr>
          <p:cNvSpPr>
            <a:spLocks noGrp="1"/>
          </p:cNvSpPr>
          <p:nvPr>
            <p:ph type="title" idx="4294967295"/>
          </p:nvPr>
        </p:nvSpPr>
        <p:spPr>
          <a:xfrm>
            <a:off x="0" y="5039360"/>
            <a:ext cx="29260800" cy="1605280"/>
          </a:xfrm>
          <a:prstGeom prst="rect">
            <a:avLst/>
          </a:prstGeom>
        </p:spPr>
        <p:txBody>
          <a:bodyPr/>
          <a:lstStyle/>
          <a:p>
            <a:pPr rtl="0" eaLnBrk="1" latinLnBrk="0" hangingPunct="1"/>
            <a:r>
              <a:rPr lang="en-US" sz="8000" b="1" dirty="0">
                <a:solidFill>
                  <a:srgbClr val="002060"/>
                </a:solidFill>
                <a:latin typeface="+mn-lt"/>
                <a:cs typeface="Arial" panose="020B0604020202020204" pitchFamily="34" charset="0"/>
              </a:rPr>
              <a:t>Purpose of Public Information Centre (PIC) # 1</a:t>
            </a:r>
            <a:endParaRPr lang="en-CA" sz="8000" b="1" dirty="0">
              <a:solidFill>
                <a:srgbClr val="002060"/>
              </a:solidFill>
              <a:latin typeface="+mn-lt"/>
              <a:cs typeface="Arial" panose="020B0604020202020204" pitchFamily="34" charset="0"/>
            </a:endParaRPr>
          </a:p>
          <a:p>
            <a:endParaRPr lang="en-CA" dirty="0"/>
          </a:p>
        </p:txBody>
      </p:sp>
      <p:sp>
        <p:nvSpPr>
          <p:cNvPr id="3" name="Content Placeholder 1">
            <a:extLst>
              <a:ext uri="{FF2B5EF4-FFF2-40B4-BE49-F238E27FC236}">
                <a16:creationId xmlns:a16="http://schemas.microsoft.com/office/drawing/2014/main" id="{24EF9C80-CB61-A430-E29E-B33F6472B2D8}"/>
              </a:ext>
            </a:extLst>
          </p:cNvPr>
          <p:cNvSpPr txBox="1">
            <a:spLocks/>
          </p:cNvSpPr>
          <p:nvPr/>
        </p:nvSpPr>
        <p:spPr>
          <a:xfrm>
            <a:off x="545122" y="7446010"/>
            <a:ext cx="28152969" cy="10232390"/>
          </a:xfrm>
          <a:prstGeom prst="rect">
            <a:avLst/>
          </a:prstGeom>
        </p:spPr>
        <p:txBody>
          <a:bodyPr vert="horz" lIns="0" tIns="0" rIns="0" bIns="0" rtlCol="0">
            <a:noAutofit/>
          </a:bodyPr>
          <a:lstStyle>
            <a:lvl1pPr marL="540801" indent="-540801" algn="l" defTabSz="2133570" rtl="0" eaLnBrk="1" latinLnBrk="0" hangingPunct="1">
              <a:spcBef>
                <a:spcPts val="4200"/>
              </a:spcBef>
              <a:buFont typeface="Arial" pitchFamily="34" charset="0"/>
              <a:buChar char="–"/>
              <a:defRPr sz="4667" kern="1200">
                <a:solidFill>
                  <a:schemeClr val="tx1"/>
                </a:solidFill>
                <a:latin typeface="+mn-lt"/>
                <a:ea typeface="+mn-ea"/>
                <a:cs typeface="Arial" panose="020B0604020202020204" pitchFamily="34" charset="0"/>
              </a:defRPr>
            </a:lvl1pPr>
            <a:lvl2pPr marL="1192725" indent="-533392" algn="l" defTabSz="2133570" rtl="0" eaLnBrk="1" latinLnBrk="0" hangingPunct="1">
              <a:spcBef>
                <a:spcPts val="817"/>
              </a:spcBef>
              <a:buFont typeface="Arial" pitchFamily="34" charset="0"/>
              <a:buChar char="•"/>
              <a:defRPr sz="4200" kern="1200">
                <a:solidFill>
                  <a:schemeClr val="tx1"/>
                </a:solidFill>
                <a:latin typeface="+mn-lt"/>
                <a:ea typeface="+mn-ea"/>
                <a:cs typeface="Arial" panose="020B0604020202020204" pitchFamily="34" charset="0"/>
              </a:defRPr>
            </a:lvl2pPr>
            <a:lvl3pPr marL="1600177" indent="-403750" algn="l" defTabSz="2133570" rtl="0" eaLnBrk="1" latinLnBrk="0" hangingPunct="1">
              <a:spcBef>
                <a:spcPct val="20000"/>
              </a:spcBef>
              <a:buFont typeface="Courier New" panose="02070309020205020404" pitchFamily="49" charset="0"/>
              <a:buChar char="o"/>
              <a:defRPr sz="3733" kern="1200">
                <a:solidFill>
                  <a:schemeClr val="tx1"/>
                </a:solidFill>
                <a:latin typeface="+mn-lt"/>
                <a:ea typeface="+mn-ea"/>
                <a:cs typeface="Arial" panose="020B0604020202020204" pitchFamily="34" charset="0"/>
              </a:defRPr>
            </a:lvl3pPr>
            <a:lvl4pPr marL="2133570" indent="-403750" algn="l" defTabSz="2133570" rtl="0" eaLnBrk="1" latinLnBrk="0" hangingPunct="1">
              <a:spcBef>
                <a:spcPct val="20000"/>
              </a:spcBef>
              <a:buFont typeface="Arial" pitchFamily="34" charset="0"/>
              <a:buChar char="–"/>
              <a:defRPr sz="3267" kern="1200">
                <a:solidFill>
                  <a:schemeClr val="tx1"/>
                </a:solidFill>
                <a:latin typeface="+mn-lt"/>
                <a:ea typeface="+mn-ea"/>
                <a:cs typeface="Arial" panose="020B0604020202020204" pitchFamily="34" charset="0"/>
              </a:defRPr>
            </a:lvl4pPr>
            <a:lvl5pPr marL="4800531" indent="-533392" algn="l" defTabSz="2133570" rtl="0" eaLnBrk="1" latinLnBrk="0" hangingPunct="1">
              <a:spcBef>
                <a:spcPct val="20000"/>
              </a:spcBef>
              <a:buFont typeface="Arial" pitchFamily="34" charset="0"/>
              <a:buChar char="»"/>
              <a:defRPr sz="3733" kern="1200">
                <a:solidFill>
                  <a:schemeClr val="tx1"/>
                </a:solidFill>
                <a:latin typeface="Arial" pitchFamily="34" charset="0"/>
                <a:ea typeface="+mn-ea"/>
                <a:cs typeface="Arial" pitchFamily="34" charset="0"/>
              </a:defRPr>
            </a:lvl5pPr>
            <a:lvl6pPr marL="5867316" indent="-533392" algn="l" defTabSz="2133570" rtl="0" eaLnBrk="1" latinLnBrk="0" hangingPunct="1">
              <a:spcBef>
                <a:spcPct val="20000"/>
              </a:spcBef>
              <a:buFont typeface="Arial" pitchFamily="34" charset="0"/>
              <a:buChar char="•"/>
              <a:defRPr sz="4667" kern="1200">
                <a:solidFill>
                  <a:schemeClr val="tx1"/>
                </a:solidFill>
                <a:latin typeface="+mn-lt"/>
                <a:ea typeface="+mn-ea"/>
                <a:cs typeface="+mn-cs"/>
              </a:defRPr>
            </a:lvl6pPr>
            <a:lvl7pPr marL="6934101" indent="-533392" algn="l" defTabSz="2133570" rtl="0" eaLnBrk="1" latinLnBrk="0" hangingPunct="1">
              <a:spcBef>
                <a:spcPct val="20000"/>
              </a:spcBef>
              <a:buFont typeface="Arial" pitchFamily="34" charset="0"/>
              <a:buChar char="•"/>
              <a:defRPr sz="4667" kern="1200">
                <a:solidFill>
                  <a:schemeClr val="tx1"/>
                </a:solidFill>
                <a:latin typeface="+mn-lt"/>
                <a:ea typeface="+mn-ea"/>
                <a:cs typeface="+mn-cs"/>
              </a:defRPr>
            </a:lvl7pPr>
            <a:lvl8pPr marL="8000886" indent="-533392" algn="l" defTabSz="2133570" rtl="0" eaLnBrk="1" latinLnBrk="0" hangingPunct="1">
              <a:spcBef>
                <a:spcPct val="20000"/>
              </a:spcBef>
              <a:buFont typeface="Arial" pitchFamily="34" charset="0"/>
              <a:buChar char="•"/>
              <a:defRPr sz="4667" kern="1200">
                <a:solidFill>
                  <a:schemeClr val="tx1"/>
                </a:solidFill>
                <a:latin typeface="+mn-lt"/>
                <a:ea typeface="+mn-ea"/>
                <a:cs typeface="+mn-cs"/>
              </a:defRPr>
            </a:lvl8pPr>
            <a:lvl9pPr marL="9067670" indent="-533392" algn="l" defTabSz="2133570" rtl="0" eaLnBrk="1" latinLnBrk="0" hangingPunct="1">
              <a:spcBef>
                <a:spcPct val="20000"/>
              </a:spcBef>
              <a:buFont typeface="Arial" pitchFamily="34" charset="0"/>
              <a:buChar char="•"/>
              <a:defRPr sz="4667" kern="1200">
                <a:solidFill>
                  <a:schemeClr val="tx1"/>
                </a:solidFill>
                <a:latin typeface="+mn-lt"/>
                <a:ea typeface="+mn-ea"/>
                <a:cs typeface="+mn-cs"/>
              </a:defRPr>
            </a:lvl9pPr>
          </a:lstStyle>
          <a:p>
            <a:pPr marL="0" marR="0" lvl="0" indent="0" algn="just" defTabSz="2133570" rtl="0" eaLnBrk="1" fontAlgn="auto" latinLnBrk="0" hangingPunct="1">
              <a:spcBef>
                <a:spcPts val="4200"/>
              </a:spcBef>
              <a:spcAft>
                <a:spcPts val="2400"/>
              </a:spcAft>
              <a:buClrTx/>
              <a:buSzTx/>
              <a:buFont typeface="Arial" pitchFamily="34" charset="0"/>
              <a:buNone/>
              <a:tabLst/>
              <a:defRPr/>
            </a:pPr>
            <a:r>
              <a:rPr kumimoji="0" lang="en-US" altLang="en-US" sz="4400" b="0" i="0" u="none" strike="noStrike" kern="1200" cap="none" spc="0" normalizeH="0" baseline="0" noProof="0" dirty="0">
                <a:ln>
                  <a:noFill/>
                </a:ln>
                <a:solidFill>
                  <a:srgbClr val="002060"/>
                </a:solidFill>
                <a:effectLst/>
                <a:uLnTx/>
                <a:uFillTx/>
                <a:ea typeface="Tahoma" panose="020B0604030504040204" pitchFamily="34" charset="0"/>
              </a:rPr>
              <a:t>The purpose of this Public Information Centre (PIC) is to present and receive feedback on the following:</a:t>
            </a:r>
          </a:p>
          <a:p>
            <a:pPr marL="1828800" lvl="2" indent="-1090613">
              <a:spcBef>
                <a:spcPts val="1200"/>
              </a:spcBef>
              <a:spcAft>
                <a:spcPts val="1200"/>
              </a:spcAft>
              <a:buFont typeface="Wingdings" panose="05000000000000000000" pitchFamily="2" charset="2"/>
              <a:buChar char="Ø"/>
              <a:defRPr/>
            </a:pPr>
            <a:r>
              <a:rPr lang="en-US" altLang="en-US" sz="4400" dirty="0">
                <a:solidFill>
                  <a:srgbClr val="002060"/>
                </a:solidFill>
                <a:ea typeface="Tahoma" panose="020B0604030504040204" pitchFamily="34" charset="0"/>
              </a:rPr>
              <a:t>Study area and scope.</a:t>
            </a:r>
          </a:p>
          <a:p>
            <a:pPr marL="1828800" lvl="2" indent="-1090613">
              <a:spcBef>
                <a:spcPts val="1200"/>
              </a:spcBef>
              <a:spcAft>
                <a:spcPts val="1200"/>
              </a:spcAft>
              <a:buFont typeface="Wingdings" panose="05000000000000000000" pitchFamily="2" charset="2"/>
              <a:buChar char="Ø"/>
              <a:defRPr/>
            </a:pPr>
            <a:r>
              <a:rPr lang="en-US" altLang="en-US" sz="4400" dirty="0">
                <a:solidFill>
                  <a:srgbClr val="002060"/>
                </a:solidFill>
                <a:ea typeface="Tahoma" panose="020B0604030504040204" pitchFamily="34" charset="0"/>
              </a:rPr>
              <a:t>MTO Class EA Process.</a:t>
            </a:r>
          </a:p>
          <a:p>
            <a:pPr marL="1828800" lvl="2" indent="-1090613">
              <a:spcBef>
                <a:spcPts val="1200"/>
              </a:spcBef>
              <a:spcAft>
                <a:spcPts val="1200"/>
              </a:spcAft>
              <a:buFont typeface="Wingdings" panose="05000000000000000000" pitchFamily="2" charset="2"/>
              <a:buChar char="Ø"/>
              <a:defRPr/>
            </a:pPr>
            <a:r>
              <a:rPr lang="en-US" altLang="en-US" sz="4400" dirty="0">
                <a:solidFill>
                  <a:srgbClr val="002060"/>
                </a:solidFill>
                <a:ea typeface="Tahoma" panose="020B0604030504040204" pitchFamily="34" charset="0"/>
              </a:rPr>
              <a:t>Key Objectives of the study, study process, and timing of study activities.</a:t>
            </a:r>
          </a:p>
          <a:p>
            <a:pPr marL="1828800" lvl="2" indent="-1090613">
              <a:spcBef>
                <a:spcPts val="1200"/>
              </a:spcBef>
              <a:spcAft>
                <a:spcPts val="1200"/>
              </a:spcAft>
              <a:buFont typeface="Wingdings" panose="05000000000000000000" pitchFamily="2" charset="2"/>
              <a:buChar char="Ø"/>
              <a:defRPr/>
            </a:pPr>
            <a:r>
              <a:rPr lang="en-US" altLang="en-US" sz="4400" dirty="0">
                <a:solidFill>
                  <a:srgbClr val="002060"/>
                </a:solidFill>
                <a:ea typeface="Tahoma" panose="020B0604030504040204" pitchFamily="34" charset="0"/>
              </a:rPr>
              <a:t>Existing conditions of the study area.</a:t>
            </a:r>
          </a:p>
          <a:p>
            <a:pPr marL="1828800" lvl="2" indent="-1090613">
              <a:spcBef>
                <a:spcPts val="1200"/>
              </a:spcBef>
              <a:spcAft>
                <a:spcPts val="1200"/>
              </a:spcAft>
              <a:buFont typeface="Wingdings" panose="05000000000000000000" pitchFamily="2" charset="2"/>
              <a:buChar char="Ø"/>
              <a:defRPr/>
            </a:pPr>
            <a:r>
              <a:rPr lang="en-US" altLang="en-US" sz="4400" dirty="0">
                <a:solidFill>
                  <a:srgbClr val="002060"/>
                </a:solidFill>
                <a:ea typeface="Tahoma" panose="020B0604030504040204" pitchFamily="34" charset="0"/>
              </a:rPr>
              <a:t>Challenges and Opportunities and the need for highway improvements.</a:t>
            </a:r>
          </a:p>
          <a:p>
            <a:pPr marL="1828800" lvl="2" indent="-1090613">
              <a:spcBef>
                <a:spcPts val="1200"/>
              </a:spcBef>
              <a:spcAft>
                <a:spcPts val="1200"/>
              </a:spcAft>
              <a:buFont typeface="Wingdings" panose="05000000000000000000" pitchFamily="2" charset="2"/>
              <a:buChar char="Ø"/>
              <a:defRPr/>
            </a:pPr>
            <a:r>
              <a:rPr lang="en-US" altLang="en-US" sz="4400" dirty="0">
                <a:solidFill>
                  <a:srgbClr val="002060"/>
                </a:solidFill>
                <a:ea typeface="Tahoma" panose="020B0604030504040204" pitchFamily="34" charset="0"/>
              </a:rPr>
              <a:t>Alternatives being considered to address the identified challenges including alternative interchange configurations at Sydenham Road and bridge replacement strategies.</a:t>
            </a:r>
          </a:p>
          <a:p>
            <a:pPr marL="1828800" lvl="2" indent="-1090613">
              <a:spcBef>
                <a:spcPts val="1200"/>
              </a:spcBef>
              <a:spcAft>
                <a:spcPts val="1200"/>
              </a:spcAft>
              <a:buFont typeface="Wingdings" panose="05000000000000000000" pitchFamily="2" charset="2"/>
              <a:buChar char="Ø"/>
              <a:defRPr/>
            </a:pPr>
            <a:r>
              <a:rPr lang="en-US" altLang="en-US" sz="4400" dirty="0">
                <a:solidFill>
                  <a:srgbClr val="002060"/>
                </a:solidFill>
                <a:ea typeface="Tahoma" panose="020B0604030504040204" pitchFamily="34" charset="0"/>
              </a:rPr>
              <a:t>Preliminary criteria to be used to evaluate the alternatives.</a:t>
            </a:r>
          </a:p>
          <a:p>
            <a:pPr marL="1828800" lvl="2" indent="-1090613">
              <a:spcBef>
                <a:spcPts val="1200"/>
              </a:spcBef>
              <a:spcAft>
                <a:spcPts val="1200"/>
              </a:spcAft>
              <a:buFont typeface="Wingdings" panose="05000000000000000000" pitchFamily="2" charset="2"/>
              <a:buChar char="Ø"/>
              <a:defRPr/>
            </a:pPr>
            <a:r>
              <a:rPr lang="en-US" altLang="en-US" sz="4400" dirty="0">
                <a:solidFill>
                  <a:srgbClr val="002060"/>
                </a:solidFill>
                <a:ea typeface="Tahoma" panose="020B0604030504040204" pitchFamily="34" charset="0"/>
              </a:rPr>
              <a:t>Next Steps.</a:t>
            </a:r>
            <a:endParaRPr kumimoji="0" lang="en-US" altLang="en-US" sz="4400" b="0" i="0" u="none" strike="noStrike" kern="1200" cap="none" spc="0" normalizeH="0" baseline="0" noProof="0" dirty="0">
              <a:ln>
                <a:noFill/>
              </a:ln>
              <a:solidFill>
                <a:srgbClr val="002060"/>
              </a:solidFill>
              <a:effectLst/>
              <a:uLnTx/>
              <a:uFillTx/>
              <a:ea typeface="Tahoma" panose="020B0604030504040204" pitchFamily="34" charset="0"/>
            </a:endParaRPr>
          </a:p>
          <a:p>
            <a:pPr marL="0" marR="0" lvl="0" indent="0" algn="l" defTabSz="2133570" rtl="0" eaLnBrk="1" fontAlgn="auto" latinLnBrk="0" hangingPunct="1">
              <a:lnSpc>
                <a:spcPct val="100000"/>
              </a:lnSpc>
              <a:spcBef>
                <a:spcPts val="4200"/>
              </a:spcBef>
              <a:spcAft>
                <a:spcPts val="0"/>
              </a:spcAft>
              <a:buClrTx/>
              <a:buSzTx/>
              <a:buFont typeface="Arial" pitchFamily="34" charset="0"/>
              <a:buNone/>
              <a:tabLst/>
              <a:defRPr/>
            </a:pPr>
            <a:endParaRPr kumimoji="0" lang="en-US" sz="4400" b="0" i="0" u="none" strike="noStrike" kern="1200" cap="none" spc="0" normalizeH="0" baseline="0" noProof="0" dirty="0">
              <a:ln>
                <a:noFill/>
              </a:ln>
              <a:solidFill>
                <a:srgbClr val="002060"/>
              </a:solidFill>
              <a:effectLst/>
              <a:uLnTx/>
              <a:uFillTx/>
              <a:ea typeface="+mn-ea"/>
              <a:cs typeface="Arial" panose="020B0604020202020204" pitchFamily="34" charset="0"/>
            </a:endParaRPr>
          </a:p>
        </p:txBody>
      </p:sp>
      <p:sp>
        <p:nvSpPr>
          <p:cNvPr id="5" name="Slide Number Placeholder 7">
            <a:extLst>
              <a:ext uri="{FF2B5EF4-FFF2-40B4-BE49-F238E27FC236}">
                <a16:creationId xmlns:a16="http://schemas.microsoft.com/office/drawing/2014/main" id="{A34B4F00-AB48-BB79-4A94-917DC4E8A62E}"/>
              </a:ext>
            </a:extLst>
          </p:cNvPr>
          <p:cNvSpPr txBox="1">
            <a:spLocks/>
          </p:cNvSpPr>
          <p:nvPr/>
        </p:nvSpPr>
        <p:spPr>
          <a:xfrm>
            <a:off x="14183783" y="20421600"/>
            <a:ext cx="893233" cy="1038578"/>
          </a:xfrm>
          <a:prstGeom prst="rect">
            <a:avLst/>
          </a:prstGeom>
        </p:spPr>
        <p:txBody>
          <a:bodyPr vert="horz" lIns="91440" tIns="45720" rIns="91440" bIns="45720" rtlCol="0" anchor="ctr"/>
          <a:lstStyle>
            <a:defPPr>
              <a:defRPr lang="en-US"/>
            </a:defPPr>
            <a:lvl1pPr marL="0" algn="r" defTabSz="3513095" rtl="0" eaLnBrk="1" latinLnBrk="0" hangingPunct="1">
              <a:defRPr sz="3556" kern="1200">
                <a:solidFill>
                  <a:schemeClr val="tx1">
                    <a:tint val="75000"/>
                  </a:schemeClr>
                </a:solidFill>
                <a:latin typeface="+mn-lt"/>
                <a:ea typeface="+mn-ea"/>
                <a:cs typeface="+mn-cs"/>
              </a:defRPr>
            </a:lvl1pPr>
            <a:lvl2pPr marL="1756548" algn="l" defTabSz="3513095" rtl="0" eaLnBrk="1" latinLnBrk="0" hangingPunct="1">
              <a:defRPr sz="6900" kern="1200">
                <a:solidFill>
                  <a:schemeClr val="tx1"/>
                </a:solidFill>
                <a:latin typeface="+mn-lt"/>
                <a:ea typeface="+mn-ea"/>
                <a:cs typeface="+mn-cs"/>
              </a:defRPr>
            </a:lvl2pPr>
            <a:lvl3pPr marL="3513095" algn="l" defTabSz="3513095" rtl="0" eaLnBrk="1" latinLnBrk="0" hangingPunct="1">
              <a:defRPr sz="6900" kern="1200">
                <a:solidFill>
                  <a:schemeClr val="tx1"/>
                </a:solidFill>
                <a:latin typeface="+mn-lt"/>
                <a:ea typeface="+mn-ea"/>
                <a:cs typeface="+mn-cs"/>
              </a:defRPr>
            </a:lvl3pPr>
            <a:lvl4pPr marL="5269644" algn="l" defTabSz="3513095" rtl="0" eaLnBrk="1" latinLnBrk="0" hangingPunct="1">
              <a:defRPr sz="6900" kern="1200">
                <a:solidFill>
                  <a:schemeClr val="tx1"/>
                </a:solidFill>
                <a:latin typeface="+mn-lt"/>
                <a:ea typeface="+mn-ea"/>
                <a:cs typeface="+mn-cs"/>
              </a:defRPr>
            </a:lvl4pPr>
            <a:lvl5pPr marL="7026192" algn="l" defTabSz="3513095" rtl="0" eaLnBrk="1" latinLnBrk="0" hangingPunct="1">
              <a:defRPr sz="6900" kern="1200">
                <a:solidFill>
                  <a:schemeClr val="tx1"/>
                </a:solidFill>
                <a:latin typeface="+mn-lt"/>
                <a:ea typeface="+mn-ea"/>
                <a:cs typeface="+mn-cs"/>
              </a:defRPr>
            </a:lvl5pPr>
            <a:lvl6pPr marL="8782740" algn="l" defTabSz="3513095" rtl="0" eaLnBrk="1" latinLnBrk="0" hangingPunct="1">
              <a:defRPr sz="6900" kern="1200">
                <a:solidFill>
                  <a:schemeClr val="tx1"/>
                </a:solidFill>
                <a:latin typeface="+mn-lt"/>
                <a:ea typeface="+mn-ea"/>
                <a:cs typeface="+mn-cs"/>
              </a:defRPr>
            </a:lvl6pPr>
            <a:lvl7pPr marL="10539287" algn="l" defTabSz="3513095" rtl="0" eaLnBrk="1" latinLnBrk="0" hangingPunct="1">
              <a:defRPr sz="6900" kern="1200">
                <a:solidFill>
                  <a:schemeClr val="tx1"/>
                </a:solidFill>
                <a:latin typeface="+mn-lt"/>
                <a:ea typeface="+mn-ea"/>
                <a:cs typeface="+mn-cs"/>
              </a:defRPr>
            </a:lvl7pPr>
            <a:lvl8pPr marL="12295836" algn="l" defTabSz="3513095" rtl="0" eaLnBrk="1" latinLnBrk="0" hangingPunct="1">
              <a:defRPr sz="6900" kern="1200">
                <a:solidFill>
                  <a:schemeClr val="tx1"/>
                </a:solidFill>
                <a:latin typeface="+mn-lt"/>
                <a:ea typeface="+mn-ea"/>
                <a:cs typeface="+mn-cs"/>
              </a:defRPr>
            </a:lvl8pPr>
            <a:lvl9pPr marL="14052384" algn="l" defTabSz="3513095" rtl="0" eaLnBrk="1" latinLnBrk="0" hangingPunct="1">
              <a:defRPr sz="6900" kern="1200">
                <a:solidFill>
                  <a:schemeClr val="tx1"/>
                </a:solidFill>
                <a:latin typeface="+mn-lt"/>
                <a:ea typeface="+mn-ea"/>
                <a:cs typeface="+mn-cs"/>
              </a:defRPr>
            </a:lvl9pPr>
          </a:lstStyle>
          <a:p>
            <a:pPr algn="ctr"/>
            <a:fld id="{1D0EB0AF-BBE9-46F9-BCF7-8F99A5DFC373}" type="slidenum">
              <a:rPr lang="en-US"/>
              <a:pPr algn="ctr"/>
              <a:t>4</a:t>
            </a:fld>
            <a:endParaRPr lang="en-US" dirty="0"/>
          </a:p>
        </p:txBody>
      </p:sp>
    </p:spTree>
    <p:extLst>
      <p:ext uri="{BB962C8B-B14F-4D97-AF65-F5344CB8AC3E}">
        <p14:creationId xmlns:p14="http://schemas.microsoft.com/office/powerpoint/2010/main" val="4526550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EE90AC-B976-27B1-74B4-CE96D29C302D}"/>
              </a:ext>
            </a:extLst>
          </p:cNvPr>
          <p:cNvSpPr>
            <a:spLocks noGrp="1"/>
          </p:cNvSpPr>
          <p:nvPr>
            <p:ph type="title" idx="4294967295"/>
          </p:nvPr>
        </p:nvSpPr>
        <p:spPr>
          <a:xfrm>
            <a:off x="1" y="4800873"/>
            <a:ext cx="29260800" cy="1483360"/>
          </a:xfrm>
          <a:prstGeom prst="rect">
            <a:avLst/>
          </a:prstGeom>
        </p:spPr>
        <p:txBody>
          <a:bodyPr/>
          <a:lstStyle/>
          <a:p>
            <a:pPr rtl="0" eaLnBrk="1" latinLnBrk="0" hangingPunct="1"/>
            <a:r>
              <a:rPr lang="en-US" sz="8000" b="1" kern="1200" dirty="0">
                <a:solidFill>
                  <a:srgbClr val="002060"/>
                </a:solidFill>
                <a:effectLst/>
                <a:latin typeface="Calibri" panose="020F0502020204030204" pitchFamily="34" charset="0"/>
                <a:ea typeface="+mn-ea"/>
                <a:cs typeface="+mn-cs"/>
              </a:rPr>
              <a:t>MTO Class EA Process</a:t>
            </a:r>
            <a:endParaRPr lang="en-CA" dirty="0">
              <a:effectLst/>
            </a:endParaRPr>
          </a:p>
          <a:p>
            <a:endParaRPr lang="en-CA" dirty="0"/>
          </a:p>
        </p:txBody>
      </p:sp>
      <p:sp>
        <p:nvSpPr>
          <p:cNvPr id="15" name="Rectangle 3">
            <a:extLst>
              <a:ext uri="{FF2B5EF4-FFF2-40B4-BE49-F238E27FC236}">
                <a16:creationId xmlns:a16="http://schemas.microsoft.com/office/drawing/2014/main" id="{F4662551-23A3-459F-9F0B-088D88D0804A}"/>
              </a:ext>
            </a:extLst>
          </p:cNvPr>
          <p:cNvSpPr txBox="1">
            <a:spLocks noChangeArrowheads="1"/>
          </p:cNvSpPr>
          <p:nvPr/>
        </p:nvSpPr>
        <p:spPr bwMode="auto">
          <a:xfrm>
            <a:off x="304801" y="5976613"/>
            <a:ext cx="18356153" cy="1398978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19435" tIns="109714" rIns="219435" bIns="109714" numCol="1" anchor="t" anchorCtr="0" compatLnSpc="1">
            <a:prstTxWarp prst="textNoShape">
              <a:avLst/>
            </a:prstTxWarp>
          </a:bodyPr>
          <a:lstStyle>
            <a:lvl1pPr marL="1174750" indent="-1174750" algn="l" defTabSz="3132138" rtl="0" eaLnBrk="0" fontAlgn="base" hangingPunct="0">
              <a:spcBef>
                <a:spcPct val="20000"/>
              </a:spcBef>
              <a:spcAft>
                <a:spcPct val="0"/>
              </a:spcAft>
              <a:buChar char="•"/>
              <a:defRPr lang="en-US" sz="5400" dirty="0" smtClean="0">
                <a:solidFill>
                  <a:srgbClr val="663300"/>
                </a:solidFill>
                <a:latin typeface="Tahoma" pitchFamily="34" charset="0"/>
                <a:ea typeface="+mn-ea"/>
                <a:cs typeface="Times New Roman" pitchFamily="18" charset="0"/>
              </a:defRPr>
            </a:lvl1pPr>
            <a:lvl2pPr marL="2544763" indent="-979488" algn="l" defTabSz="3132138" rtl="0" eaLnBrk="0" fontAlgn="base" hangingPunct="0">
              <a:spcBef>
                <a:spcPct val="20000"/>
              </a:spcBef>
              <a:spcAft>
                <a:spcPct val="0"/>
              </a:spcAft>
              <a:buChar char="–"/>
              <a:defRPr lang="en-US" sz="4700" b="1" dirty="0" smtClean="0">
                <a:solidFill>
                  <a:srgbClr val="00A33D"/>
                </a:solidFill>
                <a:latin typeface="+mn-lt"/>
              </a:defRPr>
            </a:lvl2pPr>
            <a:lvl3pPr marL="3200400" indent="-430213" algn="l" defTabSz="3132138" rtl="0" eaLnBrk="0" fontAlgn="base" hangingPunct="0">
              <a:spcBef>
                <a:spcPct val="20000"/>
              </a:spcBef>
              <a:spcAft>
                <a:spcPct val="0"/>
              </a:spcAft>
              <a:buFont typeface="Wingdings" pitchFamily="2" charset="2"/>
              <a:buChar char="v"/>
              <a:defRPr lang="en-US" sz="3900" i="1" dirty="0" smtClean="0">
                <a:solidFill>
                  <a:srgbClr val="00A33D"/>
                </a:solidFill>
                <a:latin typeface="+mn-lt"/>
              </a:defRPr>
            </a:lvl3pPr>
            <a:lvl4pPr marL="5480050" indent="-782638" algn="l" defTabSz="3132138" rtl="0" eaLnBrk="0" fontAlgn="base" hangingPunct="0">
              <a:spcBef>
                <a:spcPct val="20000"/>
              </a:spcBef>
              <a:spcAft>
                <a:spcPct val="0"/>
              </a:spcAft>
              <a:buChar char="–"/>
              <a:defRPr sz="6800">
                <a:solidFill>
                  <a:schemeClr val="tx1"/>
                </a:solidFill>
                <a:latin typeface="+mn-lt"/>
              </a:defRPr>
            </a:lvl4pPr>
            <a:lvl5pPr marL="7045325" indent="-782638" algn="l" defTabSz="3132138" rtl="0" eaLnBrk="0" fontAlgn="base" hangingPunct="0">
              <a:spcBef>
                <a:spcPct val="20000"/>
              </a:spcBef>
              <a:spcAft>
                <a:spcPct val="0"/>
              </a:spcAft>
              <a:buChar char="»"/>
              <a:defRPr sz="6800">
                <a:solidFill>
                  <a:schemeClr val="tx1"/>
                </a:solidFill>
                <a:latin typeface="+mn-lt"/>
              </a:defRPr>
            </a:lvl5pPr>
            <a:lvl6pPr marL="7502525" indent="-782638" algn="l" defTabSz="3132138" rtl="0" fontAlgn="base">
              <a:spcBef>
                <a:spcPct val="20000"/>
              </a:spcBef>
              <a:spcAft>
                <a:spcPct val="0"/>
              </a:spcAft>
              <a:buChar char="»"/>
              <a:defRPr sz="6800">
                <a:solidFill>
                  <a:schemeClr val="tx1"/>
                </a:solidFill>
                <a:latin typeface="+mn-lt"/>
              </a:defRPr>
            </a:lvl6pPr>
            <a:lvl7pPr marL="7959725" indent="-782638" algn="l" defTabSz="3132138" rtl="0" fontAlgn="base">
              <a:spcBef>
                <a:spcPct val="20000"/>
              </a:spcBef>
              <a:spcAft>
                <a:spcPct val="0"/>
              </a:spcAft>
              <a:buChar char="»"/>
              <a:defRPr sz="6800">
                <a:solidFill>
                  <a:schemeClr val="tx1"/>
                </a:solidFill>
                <a:latin typeface="+mn-lt"/>
              </a:defRPr>
            </a:lvl7pPr>
            <a:lvl8pPr marL="8416925" indent="-782638" algn="l" defTabSz="3132138" rtl="0" fontAlgn="base">
              <a:spcBef>
                <a:spcPct val="20000"/>
              </a:spcBef>
              <a:spcAft>
                <a:spcPct val="0"/>
              </a:spcAft>
              <a:buChar char="»"/>
              <a:defRPr sz="6800">
                <a:solidFill>
                  <a:schemeClr val="tx1"/>
                </a:solidFill>
                <a:latin typeface="+mn-lt"/>
              </a:defRPr>
            </a:lvl8pPr>
            <a:lvl9pPr marL="8874125" indent="-782638" algn="l" defTabSz="3132138" rtl="0" fontAlgn="base">
              <a:spcBef>
                <a:spcPct val="20000"/>
              </a:spcBef>
              <a:spcAft>
                <a:spcPct val="0"/>
              </a:spcAft>
              <a:buChar char="»"/>
              <a:defRPr sz="6800">
                <a:solidFill>
                  <a:schemeClr val="tx1"/>
                </a:solidFill>
                <a:latin typeface="+mn-lt"/>
              </a:defRPr>
            </a:lvl9pPr>
          </a:lstStyle>
          <a:p>
            <a:pPr marL="273685" lvl="2" indent="0" eaLnBrk="1" hangingPunct="1">
              <a:spcBef>
                <a:spcPts val="1437"/>
              </a:spcBef>
              <a:spcAft>
                <a:spcPts val="1437"/>
              </a:spcAft>
              <a:buClr>
                <a:srgbClr val="1A3874"/>
              </a:buClr>
              <a:buNone/>
              <a:defRPr/>
            </a:pPr>
            <a:r>
              <a:rPr lang="en-CA" sz="4000" b="1" i="0" u="sng" dirty="0">
                <a:solidFill>
                  <a:srgbClr val="002060"/>
                </a:solidFill>
                <a:cs typeface="Times New Roman"/>
              </a:rPr>
              <a:t>EA Process:</a:t>
            </a:r>
            <a:r>
              <a:rPr lang="en-CA" sz="4000" b="1" i="0" dirty="0">
                <a:solidFill>
                  <a:srgbClr val="002060"/>
                </a:solidFill>
                <a:cs typeface="Times New Roman"/>
              </a:rPr>
              <a:t>  </a:t>
            </a:r>
            <a:endParaRPr lang="en-US" sz="4000" dirty="0">
              <a:solidFill>
                <a:srgbClr val="002060"/>
              </a:solidFill>
            </a:endParaRPr>
          </a:p>
          <a:p>
            <a:pPr marL="845185" lvl="2" indent="-570865" eaLnBrk="1" hangingPunct="1">
              <a:spcBef>
                <a:spcPts val="1437"/>
              </a:spcBef>
              <a:spcAft>
                <a:spcPts val="1437"/>
              </a:spcAft>
              <a:buClr>
                <a:srgbClr val="1A3874"/>
              </a:buClr>
              <a:buFont typeface="Wingdings" panose="05000000000000000000" pitchFamily="2" charset="2"/>
              <a:buChar char="Ø"/>
              <a:defRPr/>
            </a:pPr>
            <a:r>
              <a:rPr lang="en-CA" sz="4000" i="0" dirty="0">
                <a:solidFill>
                  <a:srgbClr val="002060"/>
                </a:solidFill>
                <a:cs typeface="Times New Roman"/>
              </a:rPr>
              <a:t>This </a:t>
            </a:r>
            <a:r>
              <a:rPr lang="en-CA" sz="4000" b="1" i="0" dirty="0">
                <a:solidFill>
                  <a:srgbClr val="002060"/>
                </a:solidFill>
                <a:cs typeface="Times New Roman"/>
              </a:rPr>
              <a:t>Preliminary Design</a:t>
            </a:r>
            <a:r>
              <a:rPr lang="en-CA" sz="4000" i="0" dirty="0">
                <a:solidFill>
                  <a:srgbClr val="002060"/>
                </a:solidFill>
                <a:cs typeface="Times New Roman"/>
              </a:rPr>
              <a:t> and </a:t>
            </a:r>
            <a:r>
              <a:rPr lang="en-CA" sz="4000" b="1" i="0" dirty="0">
                <a:solidFill>
                  <a:srgbClr val="002060"/>
                </a:solidFill>
                <a:cs typeface="Times New Roman"/>
              </a:rPr>
              <a:t>Class Environmental Assessment </a:t>
            </a:r>
            <a:r>
              <a:rPr lang="en-CA" sz="4000" i="0" dirty="0">
                <a:solidFill>
                  <a:srgbClr val="002060"/>
                </a:solidFill>
                <a:cs typeface="Times New Roman"/>
              </a:rPr>
              <a:t>study is following the approved planning process for a Group ‘B’ in accordance with the </a:t>
            </a:r>
            <a:r>
              <a:rPr lang="en-CA" sz="4000" dirty="0">
                <a:solidFill>
                  <a:srgbClr val="002060"/>
                </a:solidFill>
                <a:cs typeface="Times New Roman"/>
              </a:rPr>
              <a:t>MTO Class EA for Provincial Transportation Facilities (2000). </a:t>
            </a:r>
            <a:endParaRPr lang="en-CA" sz="4000" dirty="0">
              <a:solidFill>
                <a:srgbClr val="002060"/>
              </a:solidFill>
              <a:cs typeface="Times New Roman" pitchFamily="18" charset="0"/>
            </a:endParaRPr>
          </a:p>
          <a:p>
            <a:pPr marL="273685" lvl="2" indent="0" eaLnBrk="1" hangingPunct="1">
              <a:spcBef>
                <a:spcPts val="1437"/>
              </a:spcBef>
              <a:spcAft>
                <a:spcPts val="1437"/>
              </a:spcAft>
              <a:buClr>
                <a:srgbClr val="1A3874"/>
              </a:buClr>
              <a:buNone/>
              <a:defRPr/>
            </a:pPr>
            <a:r>
              <a:rPr lang="en-CA" sz="4000" b="1" i="0" u="sng" dirty="0">
                <a:solidFill>
                  <a:srgbClr val="002060"/>
                </a:solidFill>
                <a:cs typeface="Times New Roman"/>
              </a:rPr>
              <a:t>Environmental Studies &amp; EA Documentation:  </a:t>
            </a:r>
            <a:endParaRPr lang="en-CA" sz="4000" b="1" i="0" u="sng" dirty="0">
              <a:solidFill>
                <a:srgbClr val="002060"/>
              </a:solidFill>
              <a:cs typeface="Times New Roman" pitchFamily="18" charset="0"/>
            </a:endParaRPr>
          </a:p>
          <a:p>
            <a:pPr marL="845185" lvl="2" indent="-570865" eaLnBrk="1" hangingPunct="1">
              <a:spcBef>
                <a:spcPts val="1437"/>
              </a:spcBef>
              <a:spcAft>
                <a:spcPts val="1437"/>
              </a:spcAft>
              <a:buClr>
                <a:srgbClr val="1A3874"/>
              </a:buClr>
              <a:buFont typeface="Wingdings" panose="05000000000000000000" pitchFamily="2" charset="2"/>
              <a:buChar char="Ø"/>
              <a:defRPr/>
            </a:pPr>
            <a:r>
              <a:rPr lang="en-US" sz="4000" i="0" dirty="0">
                <a:solidFill>
                  <a:srgbClr val="002060"/>
                </a:solidFill>
                <a:cs typeface="Times New Roman"/>
              </a:rPr>
              <a:t>Investigations pertaining to the natural, socio-economic, and cultural heritage environments are being undertaken to summarize existing conditions and to identify any areas of environmental concern or constraint.  </a:t>
            </a:r>
            <a:endParaRPr lang="en-US" sz="4000" i="0" dirty="0">
              <a:solidFill>
                <a:srgbClr val="002060"/>
              </a:solidFill>
              <a:cs typeface="Times New Roman" pitchFamily="18" charset="0"/>
            </a:endParaRPr>
          </a:p>
          <a:p>
            <a:pPr marL="845185" lvl="2" indent="-570865" eaLnBrk="1" hangingPunct="1">
              <a:spcBef>
                <a:spcPts val="1437"/>
              </a:spcBef>
              <a:spcAft>
                <a:spcPts val="1437"/>
              </a:spcAft>
              <a:buClr>
                <a:srgbClr val="1A3874"/>
              </a:buClr>
              <a:buFont typeface="Wingdings" panose="05000000000000000000" pitchFamily="2" charset="2"/>
              <a:buChar char="Ø"/>
              <a:defRPr/>
            </a:pPr>
            <a:r>
              <a:rPr lang="en-US" sz="4000" i="0" dirty="0">
                <a:solidFill>
                  <a:srgbClr val="002060"/>
                </a:solidFill>
                <a:cs typeface="Times New Roman"/>
              </a:rPr>
              <a:t>This information will be used to evaluate the alternatives, assess the potential for impact and in the selection of the Recommended Plan and the development of appropriate mitigation measures.</a:t>
            </a:r>
          </a:p>
          <a:p>
            <a:pPr marL="845185" lvl="2" indent="-570865" eaLnBrk="1" hangingPunct="1">
              <a:spcBef>
                <a:spcPts val="1437"/>
              </a:spcBef>
              <a:spcAft>
                <a:spcPts val="1437"/>
              </a:spcAft>
              <a:buClr>
                <a:srgbClr val="1A3874"/>
              </a:buClr>
              <a:buFont typeface="Wingdings" panose="05000000000000000000" pitchFamily="2" charset="2"/>
              <a:buChar char="Ø"/>
              <a:defRPr/>
            </a:pPr>
            <a:r>
              <a:rPr lang="en-CA" sz="4000" i="0" dirty="0">
                <a:solidFill>
                  <a:srgbClr val="002060"/>
                </a:solidFill>
                <a:cs typeface="Times New Roman"/>
              </a:rPr>
              <a:t>A </a:t>
            </a:r>
            <a:r>
              <a:rPr lang="en-CA" sz="4000" b="1" i="0" dirty="0">
                <a:solidFill>
                  <a:srgbClr val="002060"/>
                </a:solidFill>
                <a:cs typeface="Times New Roman"/>
              </a:rPr>
              <a:t>Transportation Environmental Study Report (TESR) </a:t>
            </a:r>
            <a:r>
              <a:rPr lang="en-CA" sz="4000" i="0" dirty="0">
                <a:solidFill>
                  <a:srgbClr val="002060"/>
                </a:solidFill>
                <a:cs typeface="Times New Roman"/>
              </a:rPr>
              <a:t>will be prepared to document the study process including a summary of the consultation completed.  The TESR will be placed on the public record for a 30-day review period.</a:t>
            </a:r>
          </a:p>
          <a:p>
            <a:pPr marL="845185" lvl="2" indent="-570865" eaLnBrk="1" hangingPunct="1">
              <a:spcBef>
                <a:spcPts val="1437"/>
              </a:spcBef>
              <a:spcAft>
                <a:spcPts val="1437"/>
              </a:spcAft>
              <a:buClr>
                <a:srgbClr val="1A3874"/>
              </a:buClr>
              <a:buFont typeface="Wingdings" panose="05000000000000000000" pitchFamily="2" charset="2"/>
              <a:buChar char="Ø"/>
              <a:defRPr/>
            </a:pPr>
            <a:r>
              <a:rPr lang="en-US" sz="4000" i="0" dirty="0">
                <a:solidFill>
                  <a:srgbClr val="002060"/>
                </a:solidFill>
                <a:cs typeface="Calibri"/>
              </a:rPr>
              <a:t>Consultation is a key component of the MTO Class EA process and is ongoing throughout this study. Consultation is being completed with Indigenous Communities, agencies, the public, key stakeholders, and also includes meetings with a Municipal Advisory Committee (MAC) at key milestones during the process.</a:t>
            </a:r>
          </a:p>
          <a:p>
            <a:pPr marL="845185" lvl="2" indent="-570865" eaLnBrk="1" hangingPunct="1">
              <a:spcBef>
                <a:spcPts val="1437"/>
              </a:spcBef>
              <a:spcAft>
                <a:spcPts val="1437"/>
              </a:spcAft>
              <a:buClr>
                <a:srgbClr val="1A3874"/>
              </a:buClr>
              <a:buFont typeface="Wingdings" panose="05000000000000000000" pitchFamily="2" charset="2"/>
              <a:buChar char="Ø"/>
              <a:defRPr/>
            </a:pPr>
            <a:endParaRPr lang="en-US" sz="4000" i="0" dirty="0">
              <a:solidFill>
                <a:srgbClr val="002060"/>
              </a:solidFill>
              <a:cs typeface="Calibri"/>
            </a:endParaRPr>
          </a:p>
          <a:p>
            <a:pPr lvl="2" indent="-429895" eaLnBrk="1" hangingPunct="1">
              <a:buClr>
                <a:srgbClr val="663300"/>
              </a:buClr>
              <a:buFont typeface="Wingdings" pitchFamily="2" charset="2"/>
              <a:buChar char="Ø"/>
              <a:defRPr/>
            </a:pPr>
            <a:endParaRPr lang="en-US" sz="4000" i="0" dirty="0">
              <a:solidFill>
                <a:srgbClr val="002060"/>
              </a:solidFill>
              <a:cs typeface="Calibri"/>
            </a:endParaRPr>
          </a:p>
        </p:txBody>
      </p:sp>
      <p:pic>
        <p:nvPicPr>
          <p:cNvPr id="30" name="Picture 29">
            <a:extLst>
              <a:ext uri="{FF2B5EF4-FFF2-40B4-BE49-F238E27FC236}">
                <a16:creationId xmlns:a16="http://schemas.microsoft.com/office/drawing/2014/main" id="{7F905F86-49DC-3359-ACCA-82F97019AD97}"/>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296790" y="5689328"/>
            <a:ext cx="8919344" cy="14759942"/>
          </a:xfrm>
          <a:prstGeom prst="rect">
            <a:avLst/>
          </a:prstGeom>
        </p:spPr>
      </p:pic>
      <p:sp>
        <p:nvSpPr>
          <p:cNvPr id="2" name="Text Box 20">
            <a:extLst>
              <a:ext uri="{FF2B5EF4-FFF2-40B4-BE49-F238E27FC236}">
                <a16:creationId xmlns:a16="http://schemas.microsoft.com/office/drawing/2014/main" id="{A0E8D6B5-4516-82CC-8536-C77D9E595B8C}"/>
              </a:ext>
            </a:extLst>
          </p:cNvPr>
          <p:cNvSpPr txBox="1">
            <a:spLocks noChangeArrowheads="1"/>
          </p:cNvSpPr>
          <p:nvPr/>
        </p:nvSpPr>
        <p:spPr bwMode="auto">
          <a:xfrm>
            <a:off x="27164178" y="12443873"/>
            <a:ext cx="1860855" cy="1055264"/>
          </a:xfrm>
          <a:prstGeom prst="rect">
            <a:avLst/>
          </a:prstGeom>
          <a:solidFill>
            <a:srgbClr val="FF0000">
              <a:alpha val="79999"/>
            </a:srgbClr>
          </a:solidFill>
          <a:ln w="57150">
            <a:solidFill>
              <a:srgbClr val="000000"/>
            </a:solidFill>
            <a:miter lim="800000"/>
            <a:headEnd/>
            <a:tailEnd/>
          </a:ln>
        </p:spPr>
        <p:txBody>
          <a:bodyPr wrap="square" lIns="313539" tIns="156769" rIns="313539" bIns="156769" anchor="ctr">
            <a:spAutoFit/>
          </a:bodyPr>
          <a:lstStyle>
            <a:lvl1pPr defTabSz="850900" eaLnBrk="0" hangingPunct="0">
              <a:defRPr sz="5000">
                <a:solidFill>
                  <a:schemeClr val="bg1"/>
                </a:solidFill>
                <a:latin typeface="Tahoma" pitchFamily="34" charset="0"/>
                <a:cs typeface="Times New Roman" pitchFamily="18" charset="0"/>
              </a:defRPr>
            </a:lvl1pPr>
            <a:lvl2pPr marL="742950" indent="-285750" defTabSz="850900" eaLnBrk="0" hangingPunct="0">
              <a:defRPr sz="5000">
                <a:solidFill>
                  <a:schemeClr val="bg1"/>
                </a:solidFill>
                <a:latin typeface="Tahoma" pitchFamily="34" charset="0"/>
                <a:cs typeface="Times New Roman" pitchFamily="18" charset="0"/>
              </a:defRPr>
            </a:lvl2pPr>
            <a:lvl3pPr marL="1143000" indent="-228600" defTabSz="850900" eaLnBrk="0" hangingPunct="0">
              <a:defRPr sz="5000">
                <a:solidFill>
                  <a:schemeClr val="bg1"/>
                </a:solidFill>
                <a:latin typeface="Tahoma" pitchFamily="34" charset="0"/>
                <a:cs typeface="Times New Roman" pitchFamily="18" charset="0"/>
              </a:defRPr>
            </a:lvl3pPr>
            <a:lvl4pPr marL="1600200" indent="-228600" defTabSz="850900" eaLnBrk="0" hangingPunct="0">
              <a:defRPr sz="5000">
                <a:solidFill>
                  <a:schemeClr val="bg1"/>
                </a:solidFill>
                <a:latin typeface="Tahoma" pitchFamily="34" charset="0"/>
                <a:cs typeface="Times New Roman" pitchFamily="18" charset="0"/>
              </a:defRPr>
            </a:lvl4pPr>
            <a:lvl5pPr marL="2057400" indent="-228600" defTabSz="850900" eaLnBrk="0" hangingPunct="0">
              <a:defRPr sz="5000">
                <a:solidFill>
                  <a:schemeClr val="bg1"/>
                </a:solidFill>
                <a:latin typeface="Tahoma" pitchFamily="34" charset="0"/>
                <a:cs typeface="Times New Roman" pitchFamily="18" charset="0"/>
              </a:defRPr>
            </a:lvl5pPr>
            <a:lvl6pPr marL="2514600" indent="-228600" defTabSz="850900" eaLnBrk="0" fontAlgn="base" hangingPunct="0">
              <a:spcBef>
                <a:spcPct val="0"/>
              </a:spcBef>
              <a:spcAft>
                <a:spcPct val="0"/>
              </a:spcAft>
              <a:defRPr sz="5000">
                <a:solidFill>
                  <a:schemeClr val="bg1"/>
                </a:solidFill>
                <a:latin typeface="Tahoma" pitchFamily="34" charset="0"/>
                <a:cs typeface="Times New Roman" pitchFamily="18" charset="0"/>
              </a:defRPr>
            </a:lvl6pPr>
            <a:lvl7pPr marL="2971800" indent="-228600" defTabSz="850900" eaLnBrk="0" fontAlgn="base" hangingPunct="0">
              <a:spcBef>
                <a:spcPct val="0"/>
              </a:spcBef>
              <a:spcAft>
                <a:spcPct val="0"/>
              </a:spcAft>
              <a:defRPr sz="5000">
                <a:solidFill>
                  <a:schemeClr val="bg1"/>
                </a:solidFill>
                <a:latin typeface="Tahoma" pitchFamily="34" charset="0"/>
                <a:cs typeface="Times New Roman" pitchFamily="18" charset="0"/>
              </a:defRPr>
            </a:lvl7pPr>
            <a:lvl8pPr marL="3429000" indent="-228600" defTabSz="850900" eaLnBrk="0" fontAlgn="base" hangingPunct="0">
              <a:spcBef>
                <a:spcPct val="0"/>
              </a:spcBef>
              <a:spcAft>
                <a:spcPct val="0"/>
              </a:spcAft>
              <a:defRPr sz="5000">
                <a:solidFill>
                  <a:schemeClr val="bg1"/>
                </a:solidFill>
                <a:latin typeface="Tahoma" pitchFamily="34" charset="0"/>
                <a:cs typeface="Times New Roman" pitchFamily="18" charset="0"/>
              </a:defRPr>
            </a:lvl8pPr>
            <a:lvl9pPr marL="3886200" indent="-228600" defTabSz="850900" eaLnBrk="0" fontAlgn="base" hangingPunct="0">
              <a:spcBef>
                <a:spcPct val="0"/>
              </a:spcBef>
              <a:spcAft>
                <a:spcPct val="0"/>
              </a:spcAft>
              <a:defRPr sz="5000">
                <a:solidFill>
                  <a:schemeClr val="bg1"/>
                </a:solidFill>
                <a:latin typeface="Tahoma" pitchFamily="34" charset="0"/>
                <a:cs typeface="Times New Roman" pitchFamily="18" charset="0"/>
              </a:defRPr>
            </a:lvl9pPr>
          </a:lstStyle>
          <a:p>
            <a:pPr algn="ctr" eaLnBrk="1" hangingPunct="1">
              <a:spcBef>
                <a:spcPct val="30000"/>
              </a:spcBef>
              <a:spcAft>
                <a:spcPct val="60000"/>
              </a:spcAft>
              <a:buFont typeface="Wingdings" pitchFamily="2" charset="2"/>
              <a:buNone/>
            </a:pPr>
            <a:r>
              <a:rPr lang="en-CA" altLang="en-US" sz="2400" b="1" dirty="0"/>
              <a:t>We Are Here</a:t>
            </a:r>
            <a:endParaRPr lang="en-US" altLang="en-US" sz="2400" b="1" dirty="0"/>
          </a:p>
        </p:txBody>
      </p:sp>
      <p:sp>
        <p:nvSpPr>
          <p:cNvPr id="5" name="AutoShape 19">
            <a:extLst>
              <a:ext uri="{FF2B5EF4-FFF2-40B4-BE49-F238E27FC236}">
                <a16:creationId xmlns:a16="http://schemas.microsoft.com/office/drawing/2014/main" id="{89BF54BB-CE6A-BA85-3FDB-12CC20E39AC8}"/>
              </a:ext>
              <a:ext uri="{C183D7F6-B498-43B3-948B-1728B52AA6E4}">
                <adec:decorative xmlns:adec="http://schemas.microsoft.com/office/drawing/2017/decorative" val="1"/>
              </a:ext>
            </a:extLst>
          </p:cNvPr>
          <p:cNvSpPr>
            <a:spLocks noChangeArrowheads="1"/>
          </p:cNvSpPr>
          <p:nvPr/>
        </p:nvSpPr>
        <p:spPr bwMode="auto">
          <a:xfrm>
            <a:off x="25779317" y="12476333"/>
            <a:ext cx="931905" cy="888737"/>
          </a:xfrm>
          <a:prstGeom prst="star5">
            <a:avLst/>
          </a:prstGeom>
          <a:solidFill>
            <a:srgbClr val="FF0000"/>
          </a:solidFill>
          <a:ln>
            <a:solidFill>
              <a:schemeClr val="tx1"/>
            </a:solidFill>
          </a:ln>
          <a:effectLst/>
        </p:spPr>
        <p:txBody>
          <a:bodyPr wrap="none" lIns="313539" tIns="156769" rIns="313539" bIns="156769" anchor="ctr"/>
          <a:lstStyle/>
          <a:p>
            <a:pPr algn="ctr">
              <a:spcBef>
                <a:spcPct val="30000"/>
              </a:spcBef>
              <a:spcAft>
                <a:spcPct val="60000"/>
              </a:spcAft>
              <a:buFont typeface="Wingdings" pitchFamily="2" charset="2"/>
              <a:buNone/>
              <a:defRPr/>
            </a:pPr>
            <a:endParaRPr lang="en-CA" sz="6901" dirty="0"/>
          </a:p>
        </p:txBody>
      </p:sp>
      <p:sp>
        <p:nvSpPr>
          <p:cNvPr id="10" name="Slide Number Placeholder 7">
            <a:extLst>
              <a:ext uri="{FF2B5EF4-FFF2-40B4-BE49-F238E27FC236}">
                <a16:creationId xmlns:a16="http://schemas.microsoft.com/office/drawing/2014/main" id="{F239C466-EDBE-EBE5-2F4B-66DD71518226}"/>
              </a:ext>
            </a:extLst>
          </p:cNvPr>
          <p:cNvSpPr txBox="1">
            <a:spLocks/>
          </p:cNvSpPr>
          <p:nvPr/>
        </p:nvSpPr>
        <p:spPr>
          <a:xfrm>
            <a:off x="14183783" y="20421600"/>
            <a:ext cx="893233" cy="1038578"/>
          </a:xfrm>
          <a:prstGeom prst="rect">
            <a:avLst/>
          </a:prstGeom>
        </p:spPr>
        <p:txBody>
          <a:bodyPr vert="horz" lIns="91440" tIns="45720" rIns="91440" bIns="45720" rtlCol="0" anchor="ctr"/>
          <a:lstStyle>
            <a:defPPr>
              <a:defRPr lang="en-US"/>
            </a:defPPr>
            <a:lvl1pPr marL="0" algn="r" defTabSz="3513095" rtl="0" eaLnBrk="1" latinLnBrk="0" hangingPunct="1">
              <a:defRPr sz="3556" kern="1200">
                <a:solidFill>
                  <a:schemeClr val="tx1">
                    <a:tint val="75000"/>
                  </a:schemeClr>
                </a:solidFill>
                <a:latin typeface="+mn-lt"/>
                <a:ea typeface="+mn-ea"/>
                <a:cs typeface="+mn-cs"/>
              </a:defRPr>
            </a:lvl1pPr>
            <a:lvl2pPr marL="1756548" algn="l" defTabSz="3513095" rtl="0" eaLnBrk="1" latinLnBrk="0" hangingPunct="1">
              <a:defRPr sz="6900" kern="1200">
                <a:solidFill>
                  <a:schemeClr val="tx1"/>
                </a:solidFill>
                <a:latin typeface="+mn-lt"/>
                <a:ea typeface="+mn-ea"/>
                <a:cs typeface="+mn-cs"/>
              </a:defRPr>
            </a:lvl2pPr>
            <a:lvl3pPr marL="3513095" algn="l" defTabSz="3513095" rtl="0" eaLnBrk="1" latinLnBrk="0" hangingPunct="1">
              <a:defRPr sz="6900" kern="1200">
                <a:solidFill>
                  <a:schemeClr val="tx1"/>
                </a:solidFill>
                <a:latin typeface="+mn-lt"/>
                <a:ea typeface="+mn-ea"/>
                <a:cs typeface="+mn-cs"/>
              </a:defRPr>
            </a:lvl3pPr>
            <a:lvl4pPr marL="5269644" algn="l" defTabSz="3513095" rtl="0" eaLnBrk="1" latinLnBrk="0" hangingPunct="1">
              <a:defRPr sz="6900" kern="1200">
                <a:solidFill>
                  <a:schemeClr val="tx1"/>
                </a:solidFill>
                <a:latin typeface="+mn-lt"/>
                <a:ea typeface="+mn-ea"/>
                <a:cs typeface="+mn-cs"/>
              </a:defRPr>
            </a:lvl4pPr>
            <a:lvl5pPr marL="7026192" algn="l" defTabSz="3513095" rtl="0" eaLnBrk="1" latinLnBrk="0" hangingPunct="1">
              <a:defRPr sz="6900" kern="1200">
                <a:solidFill>
                  <a:schemeClr val="tx1"/>
                </a:solidFill>
                <a:latin typeface="+mn-lt"/>
                <a:ea typeface="+mn-ea"/>
                <a:cs typeface="+mn-cs"/>
              </a:defRPr>
            </a:lvl5pPr>
            <a:lvl6pPr marL="8782740" algn="l" defTabSz="3513095" rtl="0" eaLnBrk="1" latinLnBrk="0" hangingPunct="1">
              <a:defRPr sz="6900" kern="1200">
                <a:solidFill>
                  <a:schemeClr val="tx1"/>
                </a:solidFill>
                <a:latin typeface="+mn-lt"/>
                <a:ea typeface="+mn-ea"/>
                <a:cs typeface="+mn-cs"/>
              </a:defRPr>
            </a:lvl6pPr>
            <a:lvl7pPr marL="10539287" algn="l" defTabSz="3513095" rtl="0" eaLnBrk="1" latinLnBrk="0" hangingPunct="1">
              <a:defRPr sz="6900" kern="1200">
                <a:solidFill>
                  <a:schemeClr val="tx1"/>
                </a:solidFill>
                <a:latin typeface="+mn-lt"/>
                <a:ea typeface="+mn-ea"/>
                <a:cs typeface="+mn-cs"/>
              </a:defRPr>
            </a:lvl7pPr>
            <a:lvl8pPr marL="12295836" algn="l" defTabSz="3513095" rtl="0" eaLnBrk="1" latinLnBrk="0" hangingPunct="1">
              <a:defRPr sz="6900" kern="1200">
                <a:solidFill>
                  <a:schemeClr val="tx1"/>
                </a:solidFill>
                <a:latin typeface="+mn-lt"/>
                <a:ea typeface="+mn-ea"/>
                <a:cs typeface="+mn-cs"/>
              </a:defRPr>
            </a:lvl8pPr>
            <a:lvl9pPr marL="14052384" algn="l" defTabSz="3513095" rtl="0" eaLnBrk="1" latinLnBrk="0" hangingPunct="1">
              <a:defRPr sz="6900" kern="1200">
                <a:solidFill>
                  <a:schemeClr val="tx1"/>
                </a:solidFill>
                <a:latin typeface="+mn-lt"/>
                <a:ea typeface="+mn-ea"/>
                <a:cs typeface="+mn-cs"/>
              </a:defRPr>
            </a:lvl9pPr>
          </a:lstStyle>
          <a:p>
            <a:pPr algn="ctr"/>
            <a:fld id="{1D0EB0AF-BBE9-46F9-BCF7-8F99A5DFC373}" type="slidenum">
              <a:rPr lang="en-US"/>
              <a:pPr algn="ctr"/>
              <a:t>5</a:t>
            </a:fld>
            <a:endParaRPr lang="en-US" dirty="0"/>
          </a:p>
        </p:txBody>
      </p:sp>
    </p:spTree>
    <p:extLst>
      <p:ext uri="{BB962C8B-B14F-4D97-AF65-F5344CB8AC3E}">
        <p14:creationId xmlns:p14="http://schemas.microsoft.com/office/powerpoint/2010/main" val="34726162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A83A0-6FFE-2303-2ECA-0D80B1725D04}"/>
              </a:ext>
            </a:extLst>
          </p:cNvPr>
          <p:cNvSpPr>
            <a:spLocks noGrp="1"/>
          </p:cNvSpPr>
          <p:nvPr>
            <p:ph type="title" idx="4294967295"/>
          </p:nvPr>
        </p:nvSpPr>
        <p:spPr>
          <a:xfrm>
            <a:off x="0" y="4978400"/>
            <a:ext cx="29260800" cy="1422400"/>
          </a:xfrm>
          <a:prstGeom prst="rect">
            <a:avLst/>
          </a:prstGeom>
        </p:spPr>
        <p:txBody>
          <a:bodyPr/>
          <a:lstStyle/>
          <a:p>
            <a:pPr rtl="0" eaLnBrk="1" latinLnBrk="0" hangingPunct="1"/>
            <a:r>
              <a:rPr lang="en-US" sz="8000" b="1" kern="1200" dirty="0">
                <a:solidFill>
                  <a:srgbClr val="002060"/>
                </a:solidFill>
                <a:effectLst/>
                <a:latin typeface="Calibri" panose="020F0502020204030204" pitchFamily="34" charset="0"/>
                <a:ea typeface="+mn-ea"/>
                <a:cs typeface="+mn-cs"/>
              </a:rPr>
              <a:t>Key Study Components</a:t>
            </a:r>
            <a:endParaRPr lang="en-CA" dirty="0">
              <a:effectLst/>
            </a:endParaRPr>
          </a:p>
          <a:p>
            <a:endParaRPr lang="en-CA" dirty="0"/>
          </a:p>
        </p:txBody>
      </p:sp>
      <p:sp>
        <p:nvSpPr>
          <p:cNvPr id="37" name="Rectangle 36">
            <a:extLst>
              <a:ext uri="{FF2B5EF4-FFF2-40B4-BE49-F238E27FC236}">
                <a16:creationId xmlns:a16="http://schemas.microsoft.com/office/drawing/2014/main" id="{BB35748F-39A9-D8BB-4926-2BC8B19D3BBD}"/>
              </a:ext>
            </a:extLst>
          </p:cNvPr>
          <p:cNvSpPr/>
          <p:nvPr/>
        </p:nvSpPr>
        <p:spPr>
          <a:xfrm>
            <a:off x="1486958" y="6620206"/>
            <a:ext cx="25393649" cy="11041677"/>
          </a:xfrm>
          <a:prstGeom prst="rect">
            <a:avLst/>
          </a:prstGeom>
        </p:spPr>
        <p:txBody>
          <a:bodyPr wrap="square" numCol="1" spcCol="457200">
            <a:spAutoFit/>
          </a:bodyPr>
          <a:lstStyle/>
          <a:p>
            <a:pPr marL="0" lvl="2">
              <a:lnSpc>
                <a:spcPct val="150000"/>
              </a:lnSpc>
              <a:spcAft>
                <a:spcPts val="1000"/>
              </a:spcAft>
              <a:defRPr/>
            </a:pPr>
            <a:r>
              <a:rPr lang="en-CA" sz="4400" b="1" u="sng" dirty="0">
                <a:solidFill>
                  <a:srgbClr val="002060"/>
                </a:solidFill>
                <a:ea typeface="AECOM Sans Light" panose="020B0404020202020204" pitchFamily="34" charset="0"/>
                <a:cs typeface="AECOM Sans Light" panose="020B0404020202020204" pitchFamily="34" charset="0"/>
              </a:rPr>
              <a:t>Key study components include:</a:t>
            </a:r>
          </a:p>
          <a:p>
            <a:pPr marL="925513" lvl="1" indent="-925513">
              <a:lnSpc>
                <a:spcPct val="150000"/>
              </a:lnSpc>
              <a:spcAft>
                <a:spcPts val="1000"/>
              </a:spcAft>
              <a:buFont typeface="Wingdings" panose="05000000000000000000" pitchFamily="2" charset="2"/>
              <a:buChar char="Ø"/>
              <a:defRPr/>
            </a:pPr>
            <a:r>
              <a:rPr lang="en-US" sz="4400" dirty="0">
                <a:solidFill>
                  <a:srgbClr val="002060"/>
                </a:solidFill>
                <a:ea typeface="AECOM Sans Light" panose="020B0404020202020204" pitchFamily="34" charset="0"/>
                <a:cs typeface="AECOM Sans Light" panose="020B0404020202020204" pitchFamily="34" charset="0"/>
              </a:rPr>
              <a:t>Review of the existing conditions and deficiencies within the project limits;</a:t>
            </a:r>
          </a:p>
          <a:p>
            <a:pPr marL="925513" lvl="1" indent="-925513">
              <a:lnSpc>
                <a:spcPct val="150000"/>
              </a:lnSpc>
              <a:spcAft>
                <a:spcPts val="1000"/>
              </a:spcAft>
              <a:buFont typeface="Wingdings" panose="05000000000000000000" pitchFamily="2" charset="2"/>
              <a:buChar char="Ø"/>
              <a:defRPr/>
            </a:pPr>
            <a:r>
              <a:rPr lang="en-US" sz="4400" dirty="0">
                <a:solidFill>
                  <a:srgbClr val="002060"/>
                </a:solidFill>
                <a:ea typeface="AECOM Sans Light" panose="020B0404020202020204" pitchFamily="34" charset="0"/>
                <a:cs typeface="AECOM Sans Light" panose="020B0404020202020204" pitchFamily="34" charset="0"/>
              </a:rPr>
              <a:t>Investigation of reasonable alternatives to address the current and future transportation needs at the bridge locations;</a:t>
            </a:r>
          </a:p>
          <a:p>
            <a:pPr marL="925513" lvl="1" indent="-925513">
              <a:lnSpc>
                <a:spcPct val="150000"/>
              </a:lnSpc>
              <a:spcAft>
                <a:spcPts val="1000"/>
              </a:spcAft>
              <a:buFont typeface="Wingdings" panose="05000000000000000000" pitchFamily="2" charset="2"/>
              <a:buChar char="Ø"/>
              <a:defRPr/>
            </a:pPr>
            <a:r>
              <a:rPr lang="en-US" sz="4400" dirty="0">
                <a:solidFill>
                  <a:srgbClr val="002060"/>
                </a:solidFill>
                <a:ea typeface="AECOM Sans Light" panose="020B0404020202020204" pitchFamily="34" charset="0"/>
                <a:cs typeface="AECOM Sans Light" panose="020B0404020202020204" pitchFamily="34" charset="0"/>
              </a:rPr>
              <a:t>Completion of Environmental investigations, documentation, and consultation;</a:t>
            </a:r>
          </a:p>
          <a:p>
            <a:pPr marL="925513" lvl="1" indent="-925513">
              <a:lnSpc>
                <a:spcPct val="150000"/>
              </a:lnSpc>
              <a:spcAft>
                <a:spcPts val="1000"/>
              </a:spcAft>
              <a:buFont typeface="Wingdings" panose="05000000000000000000" pitchFamily="2" charset="2"/>
              <a:buChar char="Ø"/>
              <a:defRPr/>
            </a:pPr>
            <a:r>
              <a:rPr lang="en-US" sz="4400" dirty="0">
                <a:solidFill>
                  <a:srgbClr val="002060"/>
                </a:solidFill>
                <a:ea typeface="AECOM Sans Light" panose="020B0404020202020204" pitchFamily="34" charset="0"/>
                <a:cs typeface="AECOM Sans Light" panose="020B0404020202020204" pitchFamily="34" charset="0"/>
              </a:rPr>
              <a:t>Preparation of a Group ‘B’ TESR and Preliminary Design Report (PDR);</a:t>
            </a:r>
          </a:p>
          <a:p>
            <a:pPr marL="925513" lvl="1" indent="-925513">
              <a:lnSpc>
                <a:spcPct val="150000"/>
              </a:lnSpc>
              <a:spcAft>
                <a:spcPts val="1000"/>
              </a:spcAft>
              <a:buFont typeface="Wingdings" panose="05000000000000000000" pitchFamily="2" charset="2"/>
              <a:buChar char="Ø"/>
              <a:defRPr/>
            </a:pPr>
            <a:r>
              <a:rPr lang="en-US" sz="4400" dirty="0">
                <a:solidFill>
                  <a:srgbClr val="002060"/>
                </a:solidFill>
                <a:ea typeface="AECOM Sans Light" panose="020B0404020202020204" pitchFamily="34" charset="0"/>
                <a:cs typeface="AECOM Sans Light" panose="020B0404020202020204" pitchFamily="34" charset="0"/>
              </a:rPr>
              <a:t>Traffic Analysis &amp; Preliminary Construction Staging;</a:t>
            </a:r>
          </a:p>
          <a:p>
            <a:pPr marL="925513" lvl="1" indent="-925513">
              <a:lnSpc>
                <a:spcPct val="150000"/>
              </a:lnSpc>
              <a:spcAft>
                <a:spcPts val="1000"/>
              </a:spcAft>
              <a:buFont typeface="Wingdings" panose="05000000000000000000" pitchFamily="2" charset="2"/>
              <a:buChar char="Ø"/>
              <a:defRPr/>
            </a:pPr>
            <a:r>
              <a:rPr lang="en-US" sz="4400" dirty="0">
                <a:solidFill>
                  <a:srgbClr val="002060"/>
                </a:solidFill>
                <a:ea typeface="AECOM Sans Light" panose="020B0404020202020204" pitchFamily="34" charset="0"/>
                <a:cs typeface="AECOM Sans Light" panose="020B0404020202020204" pitchFamily="34" charset="0"/>
              </a:rPr>
              <a:t>Other technical specialty studies including Structural, Electrical (illumination and traffic signals), Pavement, Foundations, and Drainage &amp; Hydrology Engineering;</a:t>
            </a:r>
          </a:p>
          <a:p>
            <a:pPr marL="925513" lvl="1" indent="-925513">
              <a:lnSpc>
                <a:spcPct val="150000"/>
              </a:lnSpc>
              <a:spcAft>
                <a:spcPts val="1000"/>
              </a:spcAft>
              <a:buFont typeface="Wingdings" panose="05000000000000000000" pitchFamily="2" charset="2"/>
              <a:buChar char="Ø"/>
              <a:defRPr/>
            </a:pPr>
            <a:r>
              <a:rPr lang="en-US" sz="4400" dirty="0">
                <a:solidFill>
                  <a:srgbClr val="002060"/>
                </a:solidFill>
                <a:ea typeface="AECOM Sans Light" panose="020B0404020202020204" pitchFamily="34" charset="0"/>
                <a:cs typeface="AECOM Sans Light" panose="020B0404020202020204" pitchFamily="34" charset="0"/>
              </a:rPr>
              <a:t>Identification of utility impacts and preliminary utility relocation requirements. </a:t>
            </a:r>
          </a:p>
        </p:txBody>
      </p:sp>
      <p:sp>
        <p:nvSpPr>
          <p:cNvPr id="9" name="Slide Number Placeholder 7">
            <a:extLst>
              <a:ext uri="{FF2B5EF4-FFF2-40B4-BE49-F238E27FC236}">
                <a16:creationId xmlns:a16="http://schemas.microsoft.com/office/drawing/2014/main" id="{CF5489F4-910A-3B4F-C698-BE53FD1FAF77}"/>
              </a:ext>
            </a:extLst>
          </p:cNvPr>
          <p:cNvSpPr txBox="1">
            <a:spLocks/>
          </p:cNvSpPr>
          <p:nvPr/>
        </p:nvSpPr>
        <p:spPr>
          <a:xfrm>
            <a:off x="14183783" y="20421600"/>
            <a:ext cx="893233" cy="1038578"/>
          </a:xfrm>
          <a:prstGeom prst="rect">
            <a:avLst/>
          </a:prstGeom>
        </p:spPr>
        <p:txBody>
          <a:bodyPr vert="horz" lIns="91440" tIns="45720" rIns="91440" bIns="45720" rtlCol="0" anchor="ctr"/>
          <a:lstStyle>
            <a:defPPr>
              <a:defRPr lang="en-US"/>
            </a:defPPr>
            <a:lvl1pPr marL="0" algn="r" defTabSz="3513095" rtl="0" eaLnBrk="1" latinLnBrk="0" hangingPunct="1">
              <a:defRPr sz="3556" kern="1200">
                <a:solidFill>
                  <a:schemeClr val="tx1">
                    <a:tint val="75000"/>
                  </a:schemeClr>
                </a:solidFill>
                <a:latin typeface="+mn-lt"/>
                <a:ea typeface="+mn-ea"/>
                <a:cs typeface="+mn-cs"/>
              </a:defRPr>
            </a:lvl1pPr>
            <a:lvl2pPr marL="1756548" algn="l" defTabSz="3513095" rtl="0" eaLnBrk="1" latinLnBrk="0" hangingPunct="1">
              <a:defRPr sz="6900" kern="1200">
                <a:solidFill>
                  <a:schemeClr val="tx1"/>
                </a:solidFill>
                <a:latin typeface="+mn-lt"/>
                <a:ea typeface="+mn-ea"/>
                <a:cs typeface="+mn-cs"/>
              </a:defRPr>
            </a:lvl2pPr>
            <a:lvl3pPr marL="3513095" algn="l" defTabSz="3513095" rtl="0" eaLnBrk="1" latinLnBrk="0" hangingPunct="1">
              <a:defRPr sz="6900" kern="1200">
                <a:solidFill>
                  <a:schemeClr val="tx1"/>
                </a:solidFill>
                <a:latin typeface="+mn-lt"/>
                <a:ea typeface="+mn-ea"/>
                <a:cs typeface="+mn-cs"/>
              </a:defRPr>
            </a:lvl3pPr>
            <a:lvl4pPr marL="5269644" algn="l" defTabSz="3513095" rtl="0" eaLnBrk="1" latinLnBrk="0" hangingPunct="1">
              <a:defRPr sz="6900" kern="1200">
                <a:solidFill>
                  <a:schemeClr val="tx1"/>
                </a:solidFill>
                <a:latin typeface="+mn-lt"/>
                <a:ea typeface="+mn-ea"/>
                <a:cs typeface="+mn-cs"/>
              </a:defRPr>
            </a:lvl4pPr>
            <a:lvl5pPr marL="7026192" algn="l" defTabSz="3513095" rtl="0" eaLnBrk="1" latinLnBrk="0" hangingPunct="1">
              <a:defRPr sz="6900" kern="1200">
                <a:solidFill>
                  <a:schemeClr val="tx1"/>
                </a:solidFill>
                <a:latin typeface="+mn-lt"/>
                <a:ea typeface="+mn-ea"/>
                <a:cs typeface="+mn-cs"/>
              </a:defRPr>
            </a:lvl5pPr>
            <a:lvl6pPr marL="8782740" algn="l" defTabSz="3513095" rtl="0" eaLnBrk="1" latinLnBrk="0" hangingPunct="1">
              <a:defRPr sz="6900" kern="1200">
                <a:solidFill>
                  <a:schemeClr val="tx1"/>
                </a:solidFill>
                <a:latin typeface="+mn-lt"/>
                <a:ea typeface="+mn-ea"/>
                <a:cs typeface="+mn-cs"/>
              </a:defRPr>
            </a:lvl6pPr>
            <a:lvl7pPr marL="10539287" algn="l" defTabSz="3513095" rtl="0" eaLnBrk="1" latinLnBrk="0" hangingPunct="1">
              <a:defRPr sz="6900" kern="1200">
                <a:solidFill>
                  <a:schemeClr val="tx1"/>
                </a:solidFill>
                <a:latin typeface="+mn-lt"/>
                <a:ea typeface="+mn-ea"/>
                <a:cs typeface="+mn-cs"/>
              </a:defRPr>
            </a:lvl7pPr>
            <a:lvl8pPr marL="12295836" algn="l" defTabSz="3513095" rtl="0" eaLnBrk="1" latinLnBrk="0" hangingPunct="1">
              <a:defRPr sz="6900" kern="1200">
                <a:solidFill>
                  <a:schemeClr val="tx1"/>
                </a:solidFill>
                <a:latin typeface="+mn-lt"/>
                <a:ea typeface="+mn-ea"/>
                <a:cs typeface="+mn-cs"/>
              </a:defRPr>
            </a:lvl8pPr>
            <a:lvl9pPr marL="14052384" algn="l" defTabSz="3513095" rtl="0" eaLnBrk="1" latinLnBrk="0" hangingPunct="1">
              <a:defRPr sz="6900" kern="1200">
                <a:solidFill>
                  <a:schemeClr val="tx1"/>
                </a:solidFill>
                <a:latin typeface="+mn-lt"/>
                <a:ea typeface="+mn-ea"/>
                <a:cs typeface="+mn-cs"/>
              </a:defRPr>
            </a:lvl9pPr>
          </a:lstStyle>
          <a:p>
            <a:pPr algn="ctr"/>
            <a:fld id="{1D0EB0AF-BBE9-46F9-BCF7-8F99A5DFC373}" type="slidenum">
              <a:rPr lang="en-US"/>
              <a:pPr algn="ctr"/>
              <a:t>6</a:t>
            </a:fld>
            <a:endParaRPr lang="en-US" dirty="0"/>
          </a:p>
        </p:txBody>
      </p:sp>
    </p:spTree>
    <p:extLst>
      <p:ext uri="{BB962C8B-B14F-4D97-AF65-F5344CB8AC3E}">
        <p14:creationId xmlns:p14="http://schemas.microsoft.com/office/powerpoint/2010/main" val="21396049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6B324E8A-82F6-F98C-17F9-13BE16C2B092}"/>
              </a:ext>
            </a:extLst>
          </p:cNvPr>
          <p:cNvSpPr>
            <a:spLocks noGrp="1"/>
          </p:cNvSpPr>
          <p:nvPr>
            <p:ph type="title" idx="4294967295"/>
          </p:nvPr>
        </p:nvSpPr>
        <p:spPr>
          <a:xfrm>
            <a:off x="0" y="4703623"/>
            <a:ext cx="29260800" cy="1483360"/>
          </a:xfrm>
          <a:prstGeom prst="rect">
            <a:avLst/>
          </a:prstGeom>
        </p:spPr>
        <p:txBody>
          <a:bodyPr/>
          <a:lstStyle/>
          <a:p>
            <a:pPr rtl="0" eaLnBrk="1" latinLnBrk="0" hangingPunct="1"/>
            <a:r>
              <a:rPr lang="en-US" sz="8000" b="1" kern="1200" dirty="0">
                <a:solidFill>
                  <a:srgbClr val="002060"/>
                </a:solidFill>
                <a:effectLst/>
                <a:latin typeface="Calibri" panose="020F0502020204030204" pitchFamily="34" charset="0"/>
                <a:ea typeface="+mn-ea"/>
                <a:cs typeface="+mn-cs"/>
              </a:rPr>
              <a:t>Environmental Existing Conditions</a:t>
            </a:r>
            <a:endParaRPr lang="en-CA" dirty="0">
              <a:effectLst/>
            </a:endParaRPr>
          </a:p>
          <a:p>
            <a:endParaRPr lang="en-CA" dirty="0"/>
          </a:p>
        </p:txBody>
      </p:sp>
      <p:sp>
        <p:nvSpPr>
          <p:cNvPr id="5" name="TextBox 4">
            <a:extLst>
              <a:ext uri="{FF2B5EF4-FFF2-40B4-BE49-F238E27FC236}">
                <a16:creationId xmlns:a16="http://schemas.microsoft.com/office/drawing/2014/main" id="{1250A4BA-81EC-4744-F105-B210938B8011}"/>
              </a:ext>
            </a:extLst>
          </p:cNvPr>
          <p:cNvSpPr txBox="1"/>
          <p:nvPr/>
        </p:nvSpPr>
        <p:spPr>
          <a:xfrm>
            <a:off x="152400" y="6735623"/>
            <a:ext cx="6112413" cy="9397444"/>
          </a:xfrm>
          <a:prstGeom prst="rect">
            <a:avLst/>
          </a:prstGeom>
          <a:noFill/>
        </p:spPr>
        <p:txBody>
          <a:bodyPr wrap="square" lIns="91440" tIns="45720" rIns="91440" bIns="45720" anchor="t">
            <a:spAutoFit/>
          </a:bodyPr>
          <a:lstStyle/>
          <a:p>
            <a:pPr marL="761365" indent="-761365">
              <a:spcBef>
                <a:spcPts val="1000"/>
              </a:spcBef>
              <a:spcAft>
                <a:spcPts val="1000"/>
              </a:spcAft>
              <a:buFont typeface="Wingdings" panose="05000000000000000000" pitchFamily="2" charset="2"/>
              <a:buChar char="Ø"/>
            </a:pPr>
            <a:r>
              <a:rPr lang="en-US" sz="4200" dirty="0">
                <a:solidFill>
                  <a:srgbClr val="002060"/>
                </a:solidFill>
              </a:rPr>
              <a:t>Environmental studies are currently underway to document existing conditions.</a:t>
            </a:r>
          </a:p>
          <a:p>
            <a:pPr marL="761365" indent="-761365">
              <a:spcBef>
                <a:spcPts val="1000"/>
              </a:spcBef>
              <a:spcAft>
                <a:spcPts val="1000"/>
              </a:spcAft>
              <a:buFont typeface="Wingdings" panose="05000000000000000000" pitchFamily="2" charset="2"/>
              <a:buChar char="Ø"/>
            </a:pPr>
            <a:r>
              <a:rPr lang="en-US" sz="4200" dirty="0">
                <a:solidFill>
                  <a:srgbClr val="002060"/>
                </a:solidFill>
              </a:rPr>
              <a:t>There are a number of sensitive environmental features within the study area that will be considered in the evaluation of alternatives and ultimately, in selection of the Recommended Plan.</a:t>
            </a:r>
            <a:endParaRPr lang="en-US" sz="4400" dirty="0">
              <a:solidFill>
                <a:srgbClr val="002060"/>
              </a:solidFill>
              <a:ea typeface="Calibri"/>
              <a:cs typeface="Calibri"/>
            </a:endParaRPr>
          </a:p>
        </p:txBody>
      </p:sp>
      <p:pic>
        <p:nvPicPr>
          <p:cNvPr id="7" name="Picture 6">
            <a:extLst>
              <a:ext uri="{FF2B5EF4-FFF2-40B4-BE49-F238E27FC236}">
                <a16:creationId xmlns:a16="http://schemas.microsoft.com/office/drawing/2014/main" id="{9A1BEBDF-A69F-2AFA-B83C-0567C0C62477}"/>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21195" y="6186983"/>
            <a:ext cx="22639605" cy="13693036"/>
          </a:xfrm>
          <a:prstGeom prst="rect">
            <a:avLst/>
          </a:prstGeom>
        </p:spPr>
      </p:pic>
      <p:sp>
        <p:nvSpPr>
          <p:cNvPr id="6" name="Slide Number Placeholder 7">
            <a:extLst>
              <a:ext uri="{FF2B5EF4-FFF2-40B4-BE49-F238E27FC236}">
                <a16:creationId xmlns:a16="http://schemas.microsoft.com/office/drawing/2014/main" id="{C30F3541-A378-5F8B-F510-88DB8E25275B}"/>
              </a:ext>
            </a:extLst>
          </p:cNvPr>
          <p:cNvSpPr txBox="1">
            <a:spLocks/>
          </p:cNvSpPr>
          <p:nvPr/>
        </p:nvSpPr>
        <p:spPr>
          <a:xfrm>
            <a:off x="14183783" y="20421600"/>
            <a:ext cx="893233" cy="1038578"/>
          </a:xfrm>
          <a:prstGeom prst="rect">
            <a:avLst/>
          </a:prstGeom>
        </p:spPr>
        <p:txBody>
          <a:bodyPr vert="horz" lIns="91440" tIns="45720" rIns="91440" bIns="45720" rtlCol="0" anchor="ctr"/>
          <a:lstStyle>
            <a:defPPr>
              <a:defRPr lang="en-US"/>
            </a:defPPr>
            <a:lvl1pPr marL="0" algn="r" defTabSz="3513095" rtl="0" eaLnBrk="1" latinLnBrk="0" hangingPunct="1">
              <a:defRPr sz="3556" kern="1200">
                <a:solidFill>
                  <a:schemeClr val="tx1">
                    <a:tint val="75000"/>
                  </a:schemeClr>
                </a:solidFill>
                <a:latin typeface="+mn-lt"/>
                <a:ea typeface="+mn-ea"/>
                <a:cs typeface="+mn-cs"/>
              </a:defRPr>
            </a:lvl1pPr>
            <a:lvl2pPr marL="1756548" algn="l" defTabSz="3513095" rtl="0" eaLnBrk="1" latinLnBrk="0" hangingPunct="1">
              <a:defRPr sz="6900" kern="1200">
                <a:solidFill>
                  <a:schemeClr val="tx1"/>
                </a:solidFill>
                <a:latin typeface="+mn-lt"/>
                <a:ea typeface="+mn-ea"/>
                <a:cs typeface="+mn-cs"/>
              </a:defRPr>
            </a:lvl2pPr>
            <a:lvl3pPr marL="3513095" algn="l" defTabSz="3513095" rtl="0" eaLnBrk="1" latinLnBrk="0" hangingPunct="1">
              <a:defRPr sz="6900" kern="1200">
                <a:solidFill>
                  <a:schemeClr val="tx1"/>
                </a:solidFill>
                <a:latin typeface="+mn-lt"/>
                <a:ea typeface="+mn-ea"/>
                <a:cs typeface="+mn-cs"/>
              </a:defRPr>
            </a:lvl3pPr>
            <a:lvl4pPr marL="5269644" algn="l" defTabSz="3513095" rtl="0" eaLnBrk="1" latinLnBrk="0" hangingPunct="1">
              <a:defRPr sz="6900" kern="1200">
                <a:solidFill>
                  <a:schemeClr val="tx1"/>
                </a:solidFill>
                <a:latin typeface="+mn-lt"/>
                <a:ea typeface="+mn-ea"/>
                <a:cs typeface="+mn-cs"/>
              </a:defRPr>
            </a:lvl4pPr>
            <a:lvl5pPr marL="7026192" algn="l" defTabSz="3513095" rtl="0" eaLnBrk="1" latinLnBrk="0" hangingPunct="1">
              <a:defRPr sz="6900" kern="1200">
                <a:solidFill>
                  <a:schemeClr val="tx1"/>
                </a:solidFill>
                <a:latin typeface="+mn-lt"/>
                <a:ea typeface="+mn-ea"/>
                <a:cs typeface="+mn-cs"/>
              </a:defRPr>
            </a:lvl5pPr>
            <a:lvl6pPr marL="8782740" algn="l" defTabSz="3513095" rtl="0" eaLnBrk="1" latinLnBrk="0" hangingPunct="1">
              <a:defRPr sz="6900" kern="1200">
                <a:solidFill>
                  <a:schemeClr val="tx1"/>
                </a:solidFill>
                <a:latin typeface="+mn-lt"/>
                <a:ea typeface="+mn-ea"/>
                <a:cs typeface="+mn-cs"/>
              </a:defRPr>
            </a:lvl6pPr>
            <a:lvl7pPr marL="10539287" algn="l" defTabSz="3513095" rtl="0" eaLnBrk="1" latinLnBrk="0" hangingPunct="1">
              <a:defRPr sz="6900" kern="1200">
                <a:solidFill>
                  <a:schemeClr val="tx1"/>
                </a:solidFill>
                <a:latin typeface="+mn-lt"/>
                <a:ea typeface="+mn-ea"/>
                <a:cs typeface="+mn-cs"/>
              </a:defRPr>
            </a:lvl7pPr>
            <a:lvl8pPr marL="12295836" algn="l" defTabSz="3513095" rtl="0" eaLnBrk="1" latinLnBrk="0" hangingPunct="1">
              <a:defRPr sz="6900" kern="1200">
                <a:solidFill>
                  <a:schemeClr val="tx1"/>
                </a:solidFill>
                <a:latin typeface="+mn-lt"/>
                <a:ea typeface="+mn-ea"/>
                <a:cs typeface="+mn-cs"/>
              </a:defRPr>
            </a:lvl8pPr>
            <a:lvl9pPr marL="14052384" algn="l" defTabSz="3513095" rtl="0" eaLnBrk="1" latinLnBrk="0" hangingPunct="1">
              <a:defRPr sz="6900" kern="1200">
                <a:solidFill>
                  <a:schemeClr val="tx1"/>
                </a:solidFill>
                <a:latin typeface="+mn-lt"/>
                <a:ea typeface="+mn-ea"/>
                <a:cs typeface="+mn-cs"/>
              </a:defRPr>
            </a:lvl9pPr>
          </a:lstStyle>
          <a:p>
            <a:pPr algn="ctr"/>
            <a:fld id="{1D0EB0AF-BBE9-46F9-BCF7-8F99A5DFC373}" type="slidenum">
              <a:rPr lang="en-US"/>
              <a:pPr algn="ctr"/>
              <a:t>7</a:t>
            </a:fld>
            <a:endParaRPr lang="en-US" dirty="0"/>
          </a:p>
        </p:txBody>
      </p:sp>
    </p:spTree>
    <p:extLst>
      <p:ext uri="{BB962C8B-B14F-4D97-AF65-F5344CB8AC3E}">
        <p14:creationId xmlns:p14="http://schemas.microsoft.com/office/powerpoint/2010/main" val="19665129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8C8C748-6010-0E1E-0A5B-8B2476BDC719}"/>
              </a:ext>
            </a:extLst>
          </p:cNvPr>
          <p:cNvSpPr>
            <a:spLocks noGrp="1"/>
          </p:cNvSpPr>
          <p:nvPr>
            <p:ph type="title" idx="4294967295"/>
          </p:nvPr>
        </p:nvSpPr>
        <p:spPr>
          <a:xfrm>
            <a:off x="0" y="4940434"/>
            <a:ext cx="29260800" cy="1462662"/>
          </a:xfrm>
          <a:prstGeom prst="rect">
            <a:avLst/>
          </a:prstGeom>
        </p:spPr>
        <p:txBody>
          <a:bodyPr/>
          <a:lstStyle/>
          <a:p>
            <a:pPr rtl="0" eaLnBrk="1" latinLnBrk="0" hangingPunct="1"/>
            <a:r>
              <a:rPr lang="en-US" sz="8000" b="1" kern="1200" dirty="0">
                <a:solidFill>
                  <a:srgbClr val="002060"/>
                </a:solidFill>
                <a:effectLst/>
                <a:latin typeface="Calibri" panose="020F0502020204030204" pitchFamily="34" charset="0"/>
                <a:ea typeface="+mn-ea"/>
                <a:cs typeface="+mn-cs"/>
              </a:rPr>
              <a:t>Eastbound (EB) Collins Creek Overpass Overview </a:t>
            </a:r>
            <a:endParaRPr lang="en-CA" dirty="0">
              <a:effectLst/>
            </a:endParaRPr>
          </a:p>
          <a:p>
            <a:endParaRPr lang="en-CA" dirty="0"/>
          </a:p>
        </p:txBody>
      </p:sp>
      <p:sp>
        <p:nvSpPr>
          <p:cNvPr id="14" name="TextBox 13">
            <a:extLst>
              <a:ext uri="{FF2B5EF4-FFF2-40B4-BE49-F238E27FC236}">
                <a16:creationId xmlns:a16="http://schemas.microsoft.com/office/drawing/2014/main" id="{1FCB0D11-8A28-49DF-BE1C-FF8133298A3F}"/>
              </a:ext>
            </a:extLst>
          </p:cNvPr>
          <p:cNvSpPr txBox="1"/>
          <p:nvPr/>
        </p:nvSpPr>
        <p:spPr>
          <a:xfrm>
            <a:off x="842856" y="7013735"/>
            <a:ext cx="14524963" cy="12300803"/>
          </a:xfrm>
          <a:prstGeom prst="rect">
            <a:avLst/>
          </a:prstGeom>
          <a:noFill/>
        </p:spPr>
        <p:txBody>
          <a:bodyPr wrap="square" lIns="91440" tIns="45720" rIns="91440" bIns="45720" anchor="t">
            <a:spAutoFit/>
          </a:bodyPr>
          <a:lstStyle/>
          <a:p>
            <a:pPr>
              <a:spcBef>
                <a:spcPts val="1000"/>
              </a:spcBef>
              <a:spcAft>
                <a:spcPts val="1000"/>
              </a:spcAft>
            </a:pPr>
            <a:r>
              <a:rPr lang="en-US" sz="4400" b="1" u="sng" dirty="0">
                <a:solidFill>
                  <a:srgbClr val="002060"/>
                </a:solidFill>
              </a:rPr>
              <a:t>Background</a:t>
            </a:r>
          </a:p>
          <a:p>
            <a:pPr marL="761365" indent="-761365">
              <a:spcBef>
                <a:spcPts val="1000"/>
              </a:spcBef>
              <a:spcAft>
                <a:spcPts val="1000"/>
              </a:spcAft>
              <a:buFont typeface="Wingdings" panose="05000000000000000000" pitchFamily="2" charset="2"/>
              <a:buChar char="Ø"/>
            </a:pPr>
            <a:r>
              <a:rPr lang="en-US" sz="4400" dirty="0">
                <a:solidFill>
                  <a:srgbClr val="002060"/>
                </a:solidFill>
              </a:rPr>
              <a:t>Existing bridge built in 1959.</a:t>
            </a:r>
            <a:endParaRPr lang="en-US" sz="4400" dirty="0">
              <a:solidFill>
                <a:srgbClr val="002060"/>
              </a:solidFill>
              <a:ea typeface="Calibri"/>
              <a:cs typeface="Calibri"/>
            </a:endParaRPr>
          </a:p>
          <a:p>
            <a:pPr marL="761365" indent="-761365">
              <a:spcBef>
                <a:spcPts val="1000"/>
              </a:spcBef>
              <a:spcAft>
                <a:spcPts val="1000"/>
              </a:spcAft>
              <a:buFont typeface="Wingdings" panose="05000000000000000000" pitchFamily="2" charset="2"/>
              <a:buChar char="Ø"/>
            </a:pPr>
            <a:r>
              <a:rPr lang="en-CA" sz="4400" dirty="0">
                <a:solidFill>
                  <a:srgbClr val="002060"/>
                </a:solidFill>
              </a:rPr>
              <a:t>Adjacent Westbound (WB) Collins Creek bridge was replaced in 2021 along with improvements to Kingston Road 38 interchange (Contract 2018-4011).</a:t>
            </a:r>
          </a:p>
          <a:p>
            <a:pPr>
              <a:spcBef>
                <a:spcPts val="1000"/>
              </a:spcBef>
              <a:spcAft>
                <a:spcPts val="1000"/>
              </a:spcAft>
            </a:pPr>
            <a:r>
              <a:rPr lang="en-US" sz="4400" b="1" u="sng" dirty="0">
                <a:solidFill>
                  <a:srgbClr val="002060"/>
                </a:solidFill>
              </a:rPr>
              <a:t>Current Scope of Work</a:t>
            </a:r>
            <a:endParaRPr lang="en-US" sz="4400" b="1" u="sng" dirty="0">
              <a:solidFill>
                <a:srgbClr val="002060"/>
              </a:solidFill>
              <a:ea typeface="Calibri"/>
              <a:cs typeface="Calibri"/>
            </a:endParaRPr>
          </a:p>
          <a:p>
            <a:pPr marL="761365" indent="-761365">
              <a:spcBef>
                <a:spcPts val="1000"/>
              </a:spcBef>
              <a:spcAft>
                <a:spcPts val="1000"/>
              </a:spcAft>
              <a:buFont typeface="Wingdings" panose="05000000000000000000" pitchFamily="2" charset="2"/>
              <a:buChar char="Ø"/>
            </a:pPr>
            <a:r>
              <a:rPr lang="en-CA" sz="4400" dirty="0">
                <a:solidFill>
                  <a:srgbClr val="002060"/>
                </a:solidFill>
              </a:rPr>
              <a:t>Develop preliminary plan for bridge replacement and traffic management needs for the construction contract.</a:t>
            </a:r>
          </a:p>
          <a:p>
            <a:pPr>
              <a:spcBef>
                <a:spcPts val="1000"/>
              </a:spcBef>
              <a:spcAft>
                <a:spcPts val="1000"/>
              </a:spcAft>
            </a:pPr>
            <a:r>
              <a:rPr lang="en-CA" sz="4400" b="1" u="sng" dirty="0">
                <a:solidFill>
                  <a:srgbClr val="002060"/>
                </a:solidFill>
              </a:rPr>
              <a:t>Issues &amp; Constraints</a:t>
            </a:r>
            <a:endParaRPr lang="en-CA" sz="4400" b="1" u="sng" dirty="0">
              <a:solidFill>
                <a:srgbClr val="002060"/>
              </a:solidFill>
              <a:ea typeface="Calibri"/>
              <a:cs typeface="Calibri"/>
            </a:endParaRPr>
          </a:p>
          <a:p>
            <a:pPr marL="761365" indent="-761365">
              <a:spcBef>
                <a:spcPts val="1000"/>
              </a:spcBef>
              <a:spcAft>
                <a:spcPts val="1000"/>
              </a:spcAft>
              <a:buFont typeface="Wingdings" panose="05000000000000000000" pitchFamily="2" charset="2"/>
              <a:buChar char="Ø"/>
            </a:pPr>
            <a:r>
              <a:rPr lang="en-US" sz="4400" dirty="0">
                <a:solidFill>
                  <a:srgbClr val="002060"/>
                </a:solidFill>
              </a:rPr>
              <a:t>Highway 401 EB detours, lane closures, and traffic disruption.</a:t>
            </a:r>
            <a:endParaRPr lang="en-US" sz="4400" dirty="0">
              <a:solidFill>
                <a:srgbClr val="002060"/>
              </a:solidFill>
              <a:ea typeface="Calibri"/>
              <a:cs typeface="Calibri"/>
            </a:endParaRPr>
          </a:p>
          <a:p>
            <a:pPr marL="761365" indent="-761365">
              <a:spcBef>
                <a:spcPts val="1000"/>
              </a:spcBef>
              <a:spcAft>
                <a:spcPts val="1000"/>
              </a:spcAft>
              <a:buFont typeface="Wingdings" panose="05000000000000000000" pitchFamily="2" charset="2"/>
              <a:buChar char="Ø"/>
            </a:pPr>
            <a:r>
              <a:rPr lang="en-US" sz="4400" dirty="0">
                <a:solidFill>
                  <a:srgbClr val="002060"/>
                </a:solidFill>
              </a:rPr>
              <a:t>Proximity to Collins Creek Provincially Significant Wetland Complex, potential to impact fish/aquatic habitat, and navigability.</a:t>
            </a:r>
            <a:endParaRPr lang="en-US" sz="4400" dirty="0">
              <a:solidFill>
                <a:srgbClr val="002060"/>
              </a:solidFill>
              <a:ea typeface="Calibri"/>
              <a:cs typeface="Calibri"/>
            </a:endParaRPr>
          </a:p>
          <a:p>
            <a:pPr marL="761365" indent="-761365">
              <a:spcBef>
                <a:spcPts val="1000"/>
              </a:spcBef>
              <a:spcAft>
                <a:spcPts val="1000"/>
              </a:spcAft>
              <a:buFont typeface="Wingdings" panose="05000000000000000000" pitchFamily="2" charset="2"/>
              <a:buChar char="Ø"/>
            </a:pPr>
            <a:r>
              <a:rPr lang="en-US" sz="4400" dirty="0">
                <a:solidFill>
                  <a:srgbClr val="002060"/>
                </a:solidFill>
              </a:rPr>
              <a:t>Proximity to KR 38 interchange.</a:t>
            </a:r>
            <a:endParaRPr lang="en-US" sz="4400" dirty="0">
              <a:solidFill>
                <a:srgbClr val="002060"/>
              </a:solidFill>
              <a:ea typeface="Calibri"/>
              <a:cs typeface="Calibri"/>
            </a:endParaRPr>
          </a:p>
        </p:txBody>
      </p:sp>
      <p:pic>
        <p:nvPicPr>
          <p:cNvPr id="7" name="Picture 6">
            <a:extLst>
              <a:ext uri="{FF2B5EF4-FFF2-40B4-BE49-F238E27FC236}">
                <a16:creationId xmlns:a16="http://schemas.microsoft.com/office/drawing/2014/main" id="{93E57B2B-28CA-0FFD-E279-93E9B966BB12}"/>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455283" y="6717867"/>
            <a:ext cx="11612880" cy="6009390"/>
          </a:xfrm>
          <a:prstGeom prst="rect">
            <a:avLst/>
          </a:prstGeom>
          <a:ln>
            <a:solidFill>
              <a:srgbClr val="1F497D"/>
            </a:solidFill>
          </a:ln>
        </p:spPr>
      </p:pic>
      <p:sp>
        <p:nvSpPr>
          <p:cNvPr id="3" name="TextBox 2">
            <a:extLst>
              <a:ext uri="{FF2B5EF4-FFF2-40B4-BE49-F238E27FC236}">
                <a16:creationId xmlns:a16="http://schemas.microsoft.com/office/drawing/2014/main" id="{E6CBFA4F-F2FE-9501-FC58-5B797F30A3DD}"/>
              </a:ext>
            </a:extLst>
          </p:cNvPr>
          <p:cNvSpPr txBox="1"/>
          <p:nvPr/>
        </p:nvSpPr>
        <p:spPr>
          <a:xfrm>
            <a:off x="16455283" y="12868286"/>
            <a:ext cx="6814808" cy="591702"/>
          </a:xfrm>
          <a:prstGeom prst="rect">
            <a:avLst/>
          </a:prstGeom>
          <a:solidFill>
            <a:srgbClr val="FFFFFF">
              <a:alpha val="50196"/>
            </a:srgbClr>
          </a:solidFill>
        </p:spPr>
        <p:txBody>
          <a:bodyPr wrap="square" rtlCol="0">
            <a:spAutoFit/>
          </a:bodyPr>
          <a:lstStyle/>
          <a:p>
            <a:r>
              <a:rPr lang="en-US" sz="3200" b="1" dirty="0">
                <a:solidFill>
                  <a:srgbClr val="002060"/>
                </a:solidFill>
              </a:rPr>
              <a:t>Eastbound Collins Creek Bridge</a:t>
            </a:r>
            <a:endParaRPr lang="en-CA" sz="3200" b="1" dirty="0">
              <a:solidFill>
                <a:srgbClr val="002060"/>
              </a:solidFill>
            </a:endParaRPr>
          </a:p>
        </p:txBody>
      </p:sp>
      <p:pic>
        <p:nvPicPr>
          <p:cNvPr id="8" name="Picture 7">
            <a:extLst>
              <a:ext uri="{FF2B5EF4-FFF2-40B4-BE49-F238E27FC236}">
                <a16:creationId xmlns:a16="http://schemas.microsoft.com/office/drawing/2014/main" id="{8140ABB9-4C2F-DAE6-8E8A-07F8871E5CB3}"/>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6455283" y="13932183"/>
            <a:ext cx="11612880" cy="6273233"/>
          </a:xfrm>
          <a:prstGeom prst="rect">
            <a:avLst/>
          </a:prstGeom>
        </p:spPr>
      </p:pic>
      <p:sp>
        <p:nvSpPr>
          <p:cNvPr id="24" name="Slide Number Placeholder 7">
            <a:extLst>
              <a:ext uri="{FF2B5EF4-FFF2-40B4-BE49-F238E27FC236}">
                <a16:creationId xmlns:a16="http://schemas.microsoft.com/office/drawing/2014/main" id="{487B0709-9622-6D80-C5B9-2D753EAB4DB9}"/>
              </a:ext>
            </a:extLst>
          </p:cNvPr>
          <p:cNvSpPr txBox="1">
            <a:spLocks/>
          </p:cNvSpPr>
          <p:nvPr/>
        </p:nvSpPr>
        <p:spPr>
          <a:xfrm>
            <a:off x="14183783" y="20421600"/>
            <a:ext cx="893233" cy="1038578"/>
          </a:xfrm>
          <a:prstGeom prst="rect">
            <a:avLst/>
          </a:prstGeom>
        </p:spPr>
        <p:txBody>
          <a:bodyPr vert="horz" lIns="91440" tIns="45720" rIns="91440" bIns="45720" rtlCol="0" anchor="ctr"/>
          <a:lstStyle>
            <a:defPPr>
              <a:defRPr lang="en-US"/>
            </a:defPPr>
            <a:lvl1pPr marL="0" algn="r" defTabSz="3513095" rtl="0" eaLnBrk="1" latinLnBrk="0" hangingPunct="1">
              <a:defRPr sz="3556" kern="1200">
                <a:solidFill>
                  <a:schemeClr val="tx1">
                    <a:tint val="75000"/>
                  </a:schemeClr>
                </a:solidFill>
                <a:latin typeface="+mn-lt"/>
                <a:ea typeface="+mn-ea"/>
                <a:cs typeface="+mn-cs"/>
              </a:defRPr>
            </a:lvl1pPr>
            <a:lvl2pPr marL="1756548" algn="l" defTabSz="3513095" rtl="0" eaLnBrk="1" latinLnBrk="0" hangingPunct="1">
              <a:defRPr sz="6900" kern="1200">
                <a:solidFill>
                  <a:schemeClr val="tx1"/>
                </a:solidFill>
                <a:latin typeface="+mn-lt"/>
                <a:ea typeface="+mn-ea"/>
                <a:cs typeface="+mn-cs"/>
              </a:defRPr>
            </a:lvl2pPr>
            <a:lvl3pPr marL="3513095" algn="l" defTabSz="3513095" rtl="0" eaLnBrk="1" latinLnBrk="0" hangingPunct="1">
              <a:defRPr sz="6900" kern="1200">
                <a:solidFill>
                  <a:schemeClr val="tx1"/>
                </a:solidFill>
                <a:latin typeface="+mn-lt"/>
                <a:ea typeface="+mn-ea"/>
                <a:cs typeface="+mn-cs"/>
              </a:defRPr>
            </a:lvl3pPr>
            <a:lvl4pPr marL="5269644" algn="l" defTabSz="3513095" rtl="0" eaLnBrk="1" latinLnBrk="0" hangingPunct="1">
              <a:defRPr sz="6900" kern="1200">
                <a:solidFill>
                  <a:schemeClr val="tx1"/>
                </a:solidFill>
                <a:latin typeface="+mn-lt"/>
                <a:ea typeface="+mn-ea"/>
                <a:cs typeface="+mn-cs"/>
              </a:defRPr>
            </a:lvl4pPr>
            <a:lvl5pPr marL="7026192" algn="l" defTabSz="3513095" rtl="0" eaLnBrk="1" latinLnBrk="0" hangingPunct="1">
              <a:defRPr sz="6900" kern="1200">
                <a:solidFill>
                  <a:schemeClr val="tx1"/>
                </a:solidFill>
                <a:latin typeface="+mn-lt"/>
                <a:ea typeface="+mn-ea"/>
                <a:cs typeface="+mn-cs"/>
              </a:defRPr>
            </a:lvl5pPr>
            <a:lvl6pPr marL="8782740" algn="l" defTabSz="3513095" rtl="0" eaLnBrk="1" latinLnBrk="0" hangingPunct="1">
              <a:defRPr sz="6900" kern="1200">
                <a:solidFill>
                  <a:schemeClr val="tx1"/>
                </a:solidFill>
                <a:latin typeface="+mn-lt"/>
                <a:ea typeface="+mn-ea"/>
                <a:cs typeface="+mn-cs"/>
              </a:defRPr>
            </a:lvl6pPr>
            <a:lvl7pPr marL="10539287" algn="l" defTabSz="3513095" rtl="0" eaLnBrk="1" latinLnBrk="0" hangingPunct="1">
              <a:defRPr sz="6900" kern="1200">
                <a:solidFill>
                  <a:schemeClr val="tx1"/>
                </a:solidFill>
                <a:latin typeface="+mn-lt"/>
                <a:ea typeface="+mn-ea"/>
                <a:cs typeface="+mn-cs"/>
              </a:defRPr>
            </a:lvl7pPr>
            <a:lvl8pPr marL="12295836" algn="l" defTabSz="3513095" rtl="0" eaLnBrk="1" latinLnBrk="0" hangingPunct="1">
              <a:defRPr sz="6900" kern="1200">
                <a:solidFill>
                  <a:schemeClr val="tx1"/>
                </a:solidFill>
                <a:latin typeface="+mn-lt"/>
                <a:ea typeface="+mn-ea"/>
                <a:cs typeface="+mn-cs"/>
              </a:defRPr>
            </a:lvl8pPr>
            <a:lvl9pPr marL="14052384" algn="l" defTabSz="3513095" rtl="0" eaLnBrk="1" latinLnBrk="0" hangingPunct="1">
              <a:defRPr sz="6900" kern="1200">
                <a:solidFill>
                  <a:schemeClr val="tx1"/>
                </a:solidFill>
                <a:latin typeface="+mn-lt"/>
                <a:ea typeface="+mn-ea"/>
                <a:cs typeface="+mn-cs"/>
              </a:defRPr>
            </a:lvl9pPr>
          </a:lstStyle>
          <a:p>
            <a:pPr algn="ctr"/>
            <a:fld id="{1D0EB0AF-BBE9-46F9-BCF7-8F99A5DFC373}" type="slidenum">
              <a:rPr lang="en-US"/>
              <a:pPr algn="ctr"/>
              <a:t>8</a:t>
            </a:fld>
            <a:endParaRPr lang="en-US" dirty="0"/>
          </a:p>
        </p:txBody>
      </p:sp>
      <p:sp>
        <p:nvSpPr>
          <p:cNvPr id="6" name="TextBox 5">
            <a:extLst>
              <a:ext uri="{FF2B5EF4-FFF2-40B4-BE49-F238E27FC236}">
                <a16:creationId xmlns:a16="http://schemas.microsoft.com/office/drawing/2014/main" id="{8158D105-E399-89F7-7C10-3EF72EC473DC}"/>
              </a:ext>
            </a:extLst>
          </p:cNvPr>
          <p:cNvSpPr txBox="1"/>
          <p:nvPr/>
        </p:nvSpPr>
        <p:spPr>
          <a:xfrm>
            <a:off x="16455283" y="20323775"/>
            <a:ext cx="6814808" cy="591702"/>
          </a:xfrm>
          <a:prstGeom prst="rect">
            <a:avLst/>
          </a:prstGeom>
          <a:noFill/>
        </p:spPr>
        <p:txBody>
          <a:bodyPr wrap="square" rtlCol="0">
            <a:spAutoFit/>
          </a:bodyPr>
          <a:lstStyle/>
          <a:p>
            <a:r>
              <a:rPr lang="en-US" sz="3200" b="1" dirty="0">
                <a:solidFill>
                  <a:srgbClr val="002060"/>
                </a:solidFill>
              </a:rPr>
              <a:t>Eastbound Collins Creek Bridge</a:t>
            </a:r>
            <a:endParaRPr lang="en-CA" sz="3200" b="1" dirty="0">
              <a:solidFill>
                <a:srgbClr val="002060"/>
              </a:solidFill>
            </a:endParaRPr>
          </a:p>
        </p:txBody>
      </p:sp>
    </p:spTree>
    <p:extLst>
      <p:ext uri="{BB962C8B-B14F-4D97-AF65-F5344CB8AC3E}">
        <p14:creationId xmlns:p14="http://schemas.microsoft.com/office/powerpoint/2010/main" val="31088916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23F37BD-2671-7236-FB35-CB766889CA3E}"/>
              </a:ext>
            </a:extLst>
          </p:cNvPr>
          <p:cNvSpPr>
            <a:spLocks noGrp="1"/>
          </p:cNvSpPr>
          <p:nvPr>
            <p:ph type="title" idx="4294967295"/>
          </p:nvPr>
        </p:nvSpPr>
        <p:spPr>
          <a:xfrm>
            <a:off x="0" y="4930221"/>
            <a:ext cx="29260800" cy="1562442"/>
          </a:xfrm>
          <a:prstGeom prst="rect">
            <a:avLst/>
          </a:prstGeom>
        </p:spPr>
        <p:txBody>
          <a:bodyPr/>
          <a:lstStyle/>
          <a:p>
            <a:pPr rtl="0" eaLnBrk="1" latinLnBrk="0" hangingPunct="1"/>
            <a:r>
              <a:rPr lang="en-US" sz="8000" b="1" kern="1200" dirty="0">
                <a:solidFill>
                  <a:srgbClr val="002060"/>
                </a:solidFill>
                <a:effectLst/>
                <a:latin typeface="Calibri" panose="020F0502020204030204" pitchFamily="34" charset="0"/>
                <a:ea typeface="+mn-ea"/>
                <a:cs typeface="+mn-cs"/>
              </a:rPr>
              <a:t>Kingston Road 38 (KR 38) Underpass and Interchange Overview</a:t>
            </a:r>
            <a:endParaRPr lang="en-CA" dirty="0">
              <a:effectLst/>
            </a:endParaRPr>
          </a:p>
          <a:p>
            <a:endParaRPr lang="en-CA" dirty="0"/>
          </a:p>
        </p:txBody>
      </p:sp>
      <p:sp>
        <p:nvSpPr>
          <p:cNvPr id="9" name="TextBox 8">
            <a:extLst>
              <a:ext uri="{FF2B5EF4-FFF2-40B4-BE49-F238E27FC236}">
                <a16:creationId xmlns:a16="http://schemas.microsoft.com/office/drawing/2014/main" id="{C55AD1E0-21FC-454C-95DC-6DCBA6324888}"/>
              </a:ext>
            </a:extLst>
          </p:cNvPr>
          <p:cNvSpPr txBox="1"/>
          <p:nvPr/>
        </p:nvSpPr>
        <p:spPr>
          <a:xfrm>
            <a:off x="573222" y="6578163"/>
            <a:ext cx="13787544" cy="13131800"/>
          </a:xfrm>
          <a:prstGeom prst="rect">
            <a:avLst/>
          </a:prstGeom>
          <a:noFill/>
        </p:spPr>
        <p:txBody>
          <a:bodyPr wrap="square" lIns="91440" tIns="45720" rIns="91440" bIns="45720" rtlCol="0" anchor="t">
            <a:spAutoFit/>
          </a:bodyPr>
          <a:lstStyle/>
          <a:p>
            <a:pPr>
              <a:spcAft>
                <a:spcPts val="1000"/>
              </a:spcAft>
            </a:pPr>
            <a:r>
              <a:rPr lang="en-US" sz="4200" b="1" u="sng" dirty="0">
                <a:solidFill>
                  <a:srgbClr val="002060"/>
                </a:solidFill>
              </a:rPr>
              <a:t>Background</a:t>
            </a:r>
          </a:p>
          <a:p>
            <a:pPr marL="761365" indent="-761365">
              <a:spcBef>
                <a:spcPts val="1000"/>
              </a:spcBef>
              <a:spcAft>
                <a:spcPts val="1000"/>
              </a:spcAft>
              <a:buFont typeface="Wingdings" panose="05000000000000000000" pitchFamily="2" charset="2"/>
              <a:buChar char="Ø"/>
            </a:pPr>
            <a:r>
              <a:rPr lang="en-US" sz="4200" dirty="0">
                <a:solidFill>
                  <a:srgbClr val="002060"/>
                </a:solidFill>
              </a:rPr>
              <a:t>Existing bridge built in 1961.</a:t>
            </a:r>
            <a:endParaRPr lang="en-US" sz="4200" dirty="0">
              <a:solidFill>
                <a:srgbClr val="002060"/>
              </a:solidFill>
              <a:ea typeface="Calibri"/>
              <a:cs typeface="Calibri"/>
            </a:endParaRPr>
          </a:p>
          <a:p>
            <a:pPr marL="761365" indent="-761365">
              <a:spcBef>
                <a:spcPts val="1000"/>
              </a:spcBef>
              <a:spcAft>
                <a:spcPts val="1000"/>
              </a:spcAft>
              <a:buFont typeface="Wingdings" panose="05000000000000000000" pitchFamily="2" charset="2"/>
              <a:buChar char="Ø"/>
            </a:pPr>
            <a:r>
              <a:rPr lang="en-US" sz="4200" dirty="0">
                <a:solidFill>
                  <a:srgbClr val="002060"/>
                </a:solidFill>
              </a:rPr>
              <a:t>Interim interchange improvements were completed in 2021 (Contract 2018-4011).</a:t>
            </a:r>
            <a:endParaRPr lang="en-US" sz="4200" dirty="0">
              <a:solidFill>
                <a:srgbClr val="002060"/>
              </a:solidFill>
              <a:ea typeface="Calibri"/>
              <a:cs typeface="Calibri"/>
            </a:endParaRPr>
          </a:p>
          <a:p>
            <a:pPr marL="761365" indent="-761365">
              <a:spcBef>
                <a:spcPts val="1000"/>
              </a:spcBef>
              <a:spcAft>
                <a:spcPts val="1000"/>
              </a:spcAft>
              <a:buFont typeface="Wingdings" panose="05000000000000000000" pitchFamily="2" charset="2"/>
              <a:buChar char="Ø"/>
            </a:pPr>
            <a:r>
              <a:rPr lang="en-CA" sz="4200" dirty="0">
                <a:solidFill>
                  <a:srgbClr val="002060"/>
                </a:solidFill>
              </a:rPr>
              <a:t>Previous Approved PD &amp; EA Study (GWP 4049-11-00) identified ultimate improvement recommendations including bridge replacement (3 Southbound (SB) and 3 Northbound (NB) lanes), a new N-E "loop" on-ramp (in the southwest quadrant), and associated tie-in works.</a:t>
            </a:r>
          </a:p>
          <a:p>
            <a:pPr>
              <a:spcBef>
                <a:spcPts val="1000"/>
              </a:spcBef>
              <a:spcAft>
                <a:spcPts val="1000"/>
              </a:spcAft>
            </a:pPr>
            <a:r>
              <a:rPr lang="en-US" sz="4200" b="1" u="sng" dirty="0">
                <a:solidFill>
                  <a:srgbClr val="002060"/>
                </a:solidFill>
              </a:rPr>
              <a:t>Current Scope of Work</a:t>
            </a:r>
            <a:endParaRPr lang="en-US" sz="4200" b="1" u="sng" dirty="0">
              <a:solidFill>
                <a:srgbClr val="002060"/>
              </a:solidFill>
              <a:ea typeface="Calibri"/>
              <a:cs typeface="Calibri"/>
            </a:endParaRPr>
          </a:p>
          <a:p>
            <a:pPr marL="761365" indent="-761365">
              <a:spcBef>
                <a:spcPts val="1000"/>
              </a:spcBef>
              <a:spcAft>
                <a:spcPts val="1000"/>
              </a:spcAft>
              <a:buFont typeface="Wingdings" panose="05000000000000000000" pitchFamily="2" charset="2"/>
              <a:buChar char="Ø"/>
            </a:pPr>
            <a:r>
              <a:rPr lang="en-CA" sz="4200" dirty="0">
                <a:solidFill>
                  <a:srgbClr val="002060"/>
                </a:solidFill>
              </a:rPr>
              <a:t>Review previous approved study (GWP 4049-11-00) and develop a preliminary plan for traffic management needs </a:t>
            </a:r>
            <a:r>
              <a:rPr lang="en-CA" sz="4000" dirty="0">
                <a:solidFill>
                  <a:srgbClr val="002060"/>
                </a:solidFill>
              </a:rPr>
              <a:t>for the construction contract.</a:t>
            </a:r>
          </a:p>
          <a:p>
            <a:pPr>
              <a:spcBef>
                <a:spcPts val="1000"/>
              </a:spcBef>
              <a:spcAft>
                <a:spcPts val="1000"/>
              </a:spcAft>
            </a:pPr>
            <a:r>
              <a:rPr lang="en-CA" sz="4200" b="1" u="sng" dirty="0">
                <a:solidFill>
                  <a:srgbClr val="002060"/>
                </a:solidFill>
              </a:rPr>
              <a:t>Issues &amp; Constraints</a:t>
            </a:r>
            <a:endParaRPr lang="en-CA" sz="4200" b="1" u="sng" dirty="0">
              <a:solidFill>
                <a:srgbClr val="002060"/>
              </a:solidFill>
              <a:ea typeface="Calibri"/>
              <a:cs typeface="Calibri"/>
            </a:endParaRPr>
          </a:p>
          <a:p>
            <a:pPr marL="761365" indent="-761365">
              <a:spcBef>
                <a:spcPts val="1000"/>
              </a:spcBef>
              <a:spcAft>
                <a:spcPts val="1000"/>
              </a:spcAft>
              <a:buFont typeface="Wingdings" panose="05000000000000000000" pitchFamily="2" charset="2"/>
              <a:buChar char="Ø"/>
            </a:pPr>
            <a:r>
              <a:rPr lang="en-US" sz="4200" dirty="0">
                <a:solidFill>
                  <a:srgbClr val="002060"/>
                </a:solidFill>
              </a:rPr>
              <a:t>Highway 401 detours, lane closures, and traffic disruptions.</a:t>
            </a:r>
            <a:endParaRPr lang="en-US" sz="4200" dirty="0">
              <a:solidFill>
                <a:srgbClr val="002060"/>
              </a:solidFill>
              <a:ea typeface="Calibri"/>
              <a:cs typeface="Calibri"/>
            </a:endParaRPr>
          </a:p>
          <a:p>
            <a:pPr marL="761365" indent="-761365">
              <a:spcBef>
                <a:spcPts val="1000"/>
              </a:spcBef>
              <a:spcAft>
                <a:spcPts val="1000"/>
              </a:spcAft>
              <a:buFont typeface="Wingdings" panose="05000000000000000000" pitchFamily="2" charset="2"/>
              <a:buChar char="Ø"/>
            </a:pPr>
            <a:r>
              <a:rPr lang="en-US" sz="4200" dirty="0">
                <a:solidFill>
                  <a:srgbClr val="002060"/>
                </a:solidFill>
              </a:rPr>
              <a:t>Interchange is important for Long Combination Vehicle (LCV) operations and access to the “611 Truck Stop”.</a:t>
            </a:r>
            <a:endParaRPr lang="en-US" sz="4200" dirty="0">
              <a:solidFill>
                <a:srgbClr val="002060"/>
              </a:solidFill>
              <a:ea typeface="Calibri"/>
              <a:cs typeface="Calibri"/>
            </a:endParaRPr>
          </a:p>
        </p:txBody>
      </p:sp>
      <p:pic>
        <p:nvPicPr>
          <p:cNvPr id="2" name="Picture 1">
            <a:extLst>
              <a:ext uri="{FF2B5EF4-FFF2-40B4-BE49-F238E27FC236}">
                <a16:creationId xmlns:a16="http://schemas.microsoft.com/office/drawing/2014/main" id="{1D2CC1B6-986C-E14C-2E25-1252E30393DF}"/>
              </a:ext>
              <a:ext uri="{C183D7F6-B498-43B3-948B-1728B52AA6E4}">
                <adec:decorative xmlns:adec="http://schemas.microsoft.com/office/drawing/2017/decorative" val="1"/>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a:xfrm>
            <a:off x="15579646" y="6843255"/>
            <a:ext cx="13258800" cy="4355119"/>
          </a:xfrm>
          <a:prstGeom prst="rect">
            <a:avLst/>
          </a:prstGeom>
          <a:ln>
            <a:solidFill>
              <a:srgbClr val="1F497D"/>
            </a:solidFill>
          </a:ln>
        </p:spPr>
      </p:pic>
      <p:sp>
        <p:nvSpPr>
          <p:cNvPr id="6" name="TextBox 5">
            <a:extLst>
              <a:ext uri="{FF2B5EF4-FFF2-40B4-BE49-F238E27FC236}">
                <a16:creationId xmlns:a16="http://schemas.microsoft.com/office/drawing/2014/main" id="{54960B91-38FA-DE56-DE1B-559601B007C5}"/>
              </a:ext>
            </a:extLst>
          </p:cNvPr>
          <p:cNvSpPr txBox="1"/>
          <p:nvPr/>
        </p:nvSpPr>
        <p:spPr>
          <a:xfrm>
            <a:off x="15579646" y="11220086"/>
            <a:ext cx="6814808" cy="591702"/>
          </a:xfrm>
          <a:prstGeom prst="rect">
            <a:avLst/>
          </a:prstGeom>
          <a:noFill/>
        </p:spPr>
        <p:txBody>
          <a:bodyPr wrap="square" rtlCol="0">
            <a:spAutoFit/>
          </a:bodyPr>
          <a:lstStyle/>
          <a:p>
            <a:r>
              <a:rPr lang="en-US" sz="3200" b="1" dirty="0">
                <a:solidFill>
                  <a:srgbClr val="002060"/>
                </a:solidFill>
              </a:rPr>
              <a:t>KR 38 Bridge (Westbound)</a:t>
            </a:r>
            <a:endParaRPr lang="en-CA" sz="3200" b="1" dirty="0">
              <a:solidFill>
                <a:srgbClr val="002060"/>
              </a:solidFill>
            </a:endParaRPr>
          </a:p>
        </p:txBody>
      </p:sp>
      <p:pic>
        <p:nvPicPr>
          <p:cNvPr id="5" name="Picture 4">
            <a:extLst>
              <a:ext uri="{FF2B5EF4-FFF2-40B4-BE49-F238E27FC236}">
                <a16:creationId xmlns:a16="http://schemas.microsoft.com/office/drawing/2014/main" id="{E7FBEF5D-675C-BB9F-35C6-B979EDC588EF}"/>
              </a:ex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5579646" y="12080168"/>
            <a:ext cx="13258800" cy="7713040"/>
          </a:xfrm>
          <a:prstGeom prst="rect">
            <a:avLst/>
          </a:prstGeom>
        </p:spPr>
      </p:pic>
      <p:sp>
        <p:nvSpPr>
          <p:cNvPr id="3" name="TextBox 2">
            <a:extLst>
              <a:ext uri="{FF2B5EF4-FFF2-40B4-BE49-F238E27FC236}">
                <a16:creationId xmlns:a16="http://schemas.microsoft.com/office/drawing/2014/main" id="{6858C4AB-49A6-A973-56B7-F2A6C4742DA5}"/>
              </a:ext>
            </a:extLst>
          </p:cNvPr>
          <p:cNvSpPr txBox="1"/>
          <p:nvPr/>
        </p:nvSpPr>
        <p:spPr>
          <a:xfrm>
            <a:off x="15579646" y="19906990"/>
            <a:ext cx="12428321" cy="584775"/>
          </a:xfrm>
          <a:prstGeom prst="rect">
            <a:avLst/>
          </a:prstGeom>
          <a:noFill/>
        </p:spPr>
        <p:txBody>
          <a:bodyPr wrap="square" rtlCol="0">
            <a:spAutoFit/>
          </a:bodyPr>
          <a:lstStyle/>
          <a:p>
            <a:r>
              <a:rPr lang="en-US" sz="3200" b="1" dirty="0">
                <a:solidFill>
                  <a:srgbClr val="002060"/>
                </a:solidFill>
              </a:rPr>
              <a:t>Proposed KR 38 Bridge and Interchange</a:t>
            </a:r>
            <a:endParaRPr lang="en-CA" sz="3200" b="1" dirty="0">
              <a:solidFill>
                <a:srgbClr val="002060"/>
              </a:solidFill>
            </a:endParaRPr>
          </a:p>
        </p:txBody>
      </p:sp>
      <p:sp>
        <p:nvSpPr>
          <p:cNvPr id="23" name="Slide Number Placeholder 7">
            <a:extLst>
              <a:ext uri="{FF2B5EF4-FFF2-40B4-BE49-F238E27FC236}">
                <a16:creationId xmlns:a16="http://schemas.microsoft.com/office/drawing/2014/main" id="{0D0782BD-6A66-5422-D20A-00C56EE88677}"/>
              </a:ext>
            </a:extLst>
          </p:cNvPr>
          <p:cNvSpPr txBox="1">
            <a:spLocks/>
          </p:cNvSpPr>
          <p:nvPr/>
        </p:nvSpPr>
        <p:spPr>
          <a:xfrm>
            <a:off x="14183783" y="20421600"/>
            <a:ext cx="893233" cy="1038578"/>
          </a:xfrm>
          <a:prstGeom prst="rect">
            <a:avLst/>
          </a:prstGeom>
        </p:spPr>
        <p:txBody>
          <a:bodyPr vert="horz" lIns="91440" tIns="45720" rIns="91440" bIns="45720" rtlCol="0" anchor="ctr"/>
          <a:lstStyle>
            <a:defPPr>
              <a:defRPr lang="en-US"/>
            </a:defPPr>
            <a:lvl1pPr marL="0" algn="r" defTabSz="3513095" rtl="0" eaLnBrk="1" latinLnBrk="0" hangingPunct="1">
              <a:defRPr sz="3556" kern="1200">
                <a:solidFill>
                  <a:schemeClr val="tx1">
                    <a:tint val="75000"/>
                  </a:schemeClr>
                </a:solidFill>
                <a:latin typeface="+mn-lt"/>
                <a:ea typeface="+mn-ea"/>
                <a:cs typeface="+mn-cs"/>
              </a:defRPr>
            </a:lvl1pPr>
            <a:lvl2pPr marL="1756548" algn="l" defTabSz="3513095" rtl="0" eaLnBrk="1" latinLnBrk="0" hangingPunct="1">
              <a:defRPr sz="6900" kern="1200">
                <a:solidFill>
                  <a:schemeClr val="tx1"/>
                </a:solidFill>
                <a:latin typeface="+mn-lt"/>
                <a:ea typeface="+mn-ea"/>
                <a:cs typeface="+mn-cs"/>
              </a:defRPr>
            </a:lvl2pPr>
            <a:lvl3pPr marL="3513095" algn="l" defTabSz="3513095" rtl="0" eaLnBrk="1" latinLnBrk="0" hangingPunct="1">
              <a:defRPr sz="6900" kern="1200">
                <a:solidFill>
                  <a:schemeClr val="tx1"/>
                </a:solidFill>
                <a:latin typeface="+mn-lt"/>
                <a:ea typeface="+mn-ea"/>
                <a:cs typeface="+mn-cs"/>
              </a:defRPr>
            </a:lvl3pPr>
            <a:lvl4pPr marL="5269644" algn="l" defTabSz="3513095" rtl="0" eaLnBrk="1" latinLnBrk="0" hangingPunct="1">
              <a:defRPr sz="6900" kern="1200">
                <a:solidFill>
                  <a:schemeClr val="tx1"/>
                </a:solidFill>
                <a:latin typeface="+mn-lt"/>
                <a:ea typeface="+mn-ea"/>
                <a:cs typeface="+mn-cs"/>
              </a:defRPr>
            </a:lvl4pPr>
            <a:lvl5pPr marL="7026192" algn="l" defTabSz="3513095" rtl="0" eaLnBrk="1" latinLnBrk="0" hangingPunct="1">
              <a:defRPr sz="6900" kern="1200">
                <a:solidFill>
                  <a:schemeClr val="tx1"/>
                </a:solidFill>
                <a:latin typeface="+mn-lt"/>
                <a:ea typeface="+mn-ea"/>
                <a:cs typeface="+mn-cs"/>
              </a:defRPr>
            </a:lvl5pPr>
            <a:lvl6pPr marL="8782740" algn="l" defTabSz="3513095" rtl="0" eaLnBrk="1" latinLnBrk="0" hangingPunct="1">
              <a:defRPr sz="6900" kern="1200">
                <a:solidFill>
                  <a:schemeClr val="tx1"/>
                </a:solidFill>
                <a:latin typeface="+mn-lt"/>
                <a:ea typeface="+mn-ea"/>
                <a:cs typeface="+mn-cs"/>
              </a:defRPr>
            </a:lvl6pPr>
            <a:lvl7pPr marL="10539287" algn="l" defTabSz="3513095" rtl="0" eaLnBrk="1" latinLnBrk="0" hangingPunct="1">
              <a:defRPr sz="6900" kern="1200">
                <a:solidFill>
                  <a:schemeClr val="tx1"/>
                </a:solidFill>
                <a:latin typeface="+mn-lt"/>
                <a:ea typeface="+mn-ea"/>
                <a:cs typeface="+mn-cs"/>
              </a:defRPr>
            </a:lvl7pPr>
            <a:lvl8pPr marL="12295836" algn="l" defTabSz="3513095" rtl="0" eaLnBrk="1" latinLnBrk="0" hangingPunct="1">
              <a:defRPr sz="6900" kern="1200">
                <a:solidFill>
                  <a:schemeClr val="tx1"/>
                </a:solidFill>
                <a:latin typeface="+mn-lt"/>
                <a:ea typeface="+mn-ea"/>
                <a:cs typeface="+mn-cs"/>
              </a:defRPr>
            </a:lvl8pPr>
            <a:lvl9pPr marL="14052384" algn="l" defTabSz="3513095" rtl="0" eaLnBrk="1" latinLnBrk="0" hangingPunct="1">
              <a:defRPr sz="6900" kern="1200">
                <a:solidFill>
                  <a:schemeClr val="tx1"/>
                </a:solidFill>
                <a:latin typeface="+mn-lt"/>
                <a:ea typeface="+mn-ea"/>
                <a:cs typeface="+mn-cs"/>
              </a:defRPr>
            </a:lvl9pPr>
          </a:lstStyle>
          <a:p>
            <a:pPr algn="ctr"/>
            <a:fld id="{1D0EB0AF-BBE9-46F9-BCF7-8F99A5DFC373}" type="slidenum">
              <a:rPr lang="en-US"/>
              <a:pPr algn="ctr"/>
              <a:t>9</a:t>
            </a:fld>
            <a:endParaRPr lang="en-US" dirty="0"/>
          </a:p>
        </p:txBody>
      </p:sp>
    </p:spTree>
    <p:extLst>
      <p:ext uri="{BB962C8B-B14F-4D97-AF65-F5344CB8AC3E}">
        <p14:creationId xmlns:p14="http://schemas.microsoft.com/office/powerpoint/2010/main" val="3778119348"/>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28178d04-9740-4e2a-92c6-74615b22cb3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8E940E89106064F9C5C2C7114E7B4C5" ma:contentTypeVersion="18" ma:contentTypeDescription="Create a new document." ma:contentTypeScope="" ma:versionID="fcdc7dfaf517b32695a26b6cd1fda849">
  <xsd:schema xmlns:xsd="http://www.w3.org/2001/XMLSchema" xmlns:xs="http://www.w3.org/2001/XMLSchema" xmlns:p="http://schemas.microsoft.com/office/2006/metadata/properties" xmlns:ns3="5011d1cf-321e-4e2b-a315-1078951e6805" xmlns:ns4="28178d04-9740-4e2a-92c6-74615b22cb33" targetNamespace="http://schemas.microsoft.com/office/2006/metadata/properties" ma:root="true" ma:fieldsID="87c293250076e45a408c134e65d01959" ns3:_="" ns4:_="">
    <xsd:import namespace="5011d1cf-321e-4e2b-a315-1078951e6805"/>
    <xsd:import namespace="28178d04-9740-4e2a-92c6-74615b22cb33"/>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DateTaken" minOccurs="0"/>
                <xsd:element ref="ns4:MediaServiceAutoKeyPoints" minOccurs="0"/>
                <xsd:element ref="ns4:MediaServiceKeyPoints" minOccurs="0"/>
                <xsd:element ref="ns4:MediaServiceLocation" minOccurs="0"/>
                <xsd:element ref="ns4:MediaLengthInSeconds" minOccurs="0"/>
                <xsd:element ref="ns4:_activity" minOccurs="0"/>
                <xsd:element ref="ns4:MediaServiceObjectDetectorVersions" minOccurs="0"/>
                <xsd:element ref="ns4:MediaServiceSystemTag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011d1cf-321e-4e2b-a315-1078951e680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8178d04-9740-4e2a-92c6-74615b22cb33"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0497F13-D29E-40CB-BD19-D39F648347DF}">
  <ds:schemaRefs>
    <ds:schemaRef ds:uri="http://schemas.microsoft.com/sharepoint/v3/contenttype/forms"/>
  </ds:schemaRefs>
</ds:datastoreItem>
</file>

<file path=customXml/itemProps2.xml><?xml version="1.0" encoding="utf-8"?>
<ds:datastoreItem xmlns:ds="http://schemas.openxmlformats.org/officeDocument/2006/customXml" ds:itemID="{5E2DFDD6-8734-4F69-832E-E0797FD9C1BB}">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28178d04-9740-4e2a-92c6-74615b22cb33"/>
    <ds:schemaRef ds:uri="5011d1cf-321e-4e2b-a315-1078951e6805"/>
    <ds:schemaRef ds:uri="http://www.w3.org/XML/1998/namespace"/>
    <ds:schemaRef ds:uri="http://purl.org/dc/dcmitype/"/>
  </ds:schemaRefs>
</ds:datastoreItem>
</file>

<file path=customXml/itemProps3.xml><?xml version="1.0" encoding="utf-8"?>
<ds:datastoreItem xmlns:ds="http://schemas.openxmlformats.org/officeDocument/2006/customXml" ds:itemID="{29A882A5-9E77-4C08-87C3-B50F566C61C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011d1cf-321e-4e2b-a315-1078951e6805"/>
    <ds:schemaRef ds:uri="28178d04-9740-4e2a-92c6-74615b22cb3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8799</TotalTime>
  <Words>4644</Words>
  <Application>Microsoft Office PowerPoint</Application>
  <PresentationFormat>Custom</PresentationFormat>
  <Paragraphs>499</Paragraphs>
  <Slides>25</Slides>
  <Notes>25</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25</vt:i4>
      </vt:variant>
    </vt:vector>
  </HeadingPairs>
  <TitlesOfParts>
    <vt:vector size="35" baseType="lpstr">
      <vt:lpstr>AECOM Sans Light</vt:lpstr>
      <vt:lpstr>Arial</vt:lpstr>
      <vt:lpstr>Arial Narrow</vt:lpstr>
      <vt:lpstr>Calibri</vt:lpstr>
      <vt:lpstr>System Font</vt:lpstr>
      <vt:lpstr>Tahoma</vt:lpstr>
      <vt:lpstr>Times New Roman</vt:lpstr>
      <vt:lpstr>Wingdings</vt:lpstr>
      <vt:lpstr>Custom Design</vt:lpstr>
      <vt:lpstr>Office Theme</vt:lpstr>
      <vt:lpstr>Highway 401 Bridge Improvements at Collins Creek and Interchange/Bridge Improvements at Kingston Road 38 and Sydenham Road </vt:lpstr>
      <vt:lpstr>Welcome</vt:lpstr>
      <vt:lpstr>Project Overview</vt:lpstr>
      <vt:lpstr>Purpose of Public Information Centre (PIC) # 1 </vt:lpstr>
      <vt:lpstr>MTO Class EA Process </vt:lpstr>
      <vt:lpstr>Key Study Components </vt:lpstr>
      <vt:lpstr>Environmental Existing Conditions </vt:lpstr>
      <vt:lpstr>Eastbound (EB) Collins Creek Overpass Overview  </vt:lpstr>
      <vt:lpstr>Kingston Road 38 (KR 38) Underpass and Interchange Overview </vt:lpstr>
      <vt:lpstr>Sydenham Road Underpass &amp; Interchange Overview </vt:lpstr>
      <vt:lpstr>Traffic Assessment Overview</vt:lpstr>
      <vt:lpstr>Challenges and Opportunities</vt:lpstr>
      <vt:lpstr>Evaluation Process and Selection of the Recommended Plan</vt:lpstr>
      <vt:lpstr>Alternatives to the Undertaking </vt:lpstr>
      <vt:lpstr>Summary of Long List Alternatives</vt:lpstr>
      <vt:lpstr>Summary of Long List Alternatives  </vt:lpstr>
      <vt:lpstr>Summary of Long List Alternatives   </vt:lpstr>
      <vt:lpstr>Summary of Long List Alternatives    </vt:lpstr>
      <vt:lpstr>Summary of Long List Alternatives     </vt:lpstr>
      <vt:lpstr>Short List Evaluation Criteria</vt:lpstr>
      <vt:lpstr>Preliminary Traffic Management – EB Collins Creek Bridge</vt:lpstr>
      <vt:lpstr>Preliminary Traffic Management – KR 38 Bridge and Interchange</vt:lpstr>
      <vt:lpstr>Preliminary Traffic Management – Sydenham Road Bridge and Interchange</vt:lpstr>
      <vt:lpstr>Next Steps &amp; How to Stay Informed</vt:lpstr>
      <vt:lpstr>Thank You!</vt:lpstr>
    </vt:vector>
  </TitlesOfParts>
  <Company>AECOM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Highway 401 Bridge Improvements at Collins Creek and Interchange/Bridge Improvements at Kingston Road 38 and Sydenham Road, Public Information Centre #1, May 8, 2024</dc:title>
  <dc:creator>Schmied, Sarah</dc:creator>
  <cp:lastModifiedBy>Kumari, Priyanka</cp:lastModifiedBy>
  <cp:revision>84</cp:revision>
  <cp:lastPrinted>2017-12-14T20:41:51Z</cp:lastPrinted>
  <dcterms:created xsi:type="dcterms:W3CDTF">2016-05-24T12:28:36Z</dcterms:created>
  <dcterms:modified xsi:type="dcterms:W3CDTF">2024-05-08T06:59:51Z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34a106e-6316-442c-ad35-738afd673d2b_Enabled">
    <vt:lpwstr>True</vt:lpwstr>
  </property>
  <property fmtid="{D5CDD505-2E9C-101B-9397-08002B2CF9AE}" pid="3" name="MSIP_Label_034a106e-6316-442c-ad35-738afd673d2b_SiteId">
    <vt:lpwstr>cddc1229-ac2a-4b97-b78a-0e5cacb5865c</vt:lpwstr>
  </property>
  <property fmtid="{D5CDD505-2E9C-101B-9397-08002B2CF9AE}" pid="4" name="MSIP_Label_034a106e-6316-442c-ad35-738afd673d2b_Owner">
    <vt:lpwstr>Sharon.Westendorp@ontario.ca</vt:lpwstr>
  </property>
  <property fmtid="{D5CDD505-2E9C-101B-9397-08002B2CF9AE}" pid="5" name="MSIP_Label_034a106e-6316-442c-ad35-738afd673d2b_SetDate">
    <vt:lpwstr>2021-05-04T17:15:42.2719218Z</vt:lpwstr>
  </property>
  <property fmtid="{D5CDD505-2E9C-101B-9397-08002B2CF9AE}" pid="6" name="MSIP_Label_034a106e-6316-442c-ad35-738afd673d2b_Name">
    <vt:lpwstr>OPS - Unclassified Information</vt:lpwstr>
  </property>
  <property fmtid="{D5CDD505-2E9C-101B-9397-08002B2CF9AE}" pid="7" name="MSIP_Label_034a106e-6316-442c-ad35-738afd673d2b_Application">
    <vt:lpwstr>Microsoft Azure Information Protection</vt:lpwstr>
  </property>
  <property fmtid="{D5CDD505-2E9C-101B-9397-08002B2CF9AE}" pid="8" name="MSIP_Label_034a106e-6316-442c-ad35-738afd673d2b_ActionId">
    <vt:lpwstr>0926d989-8522-431e-bdd5-ff9048674f99</vt:lpwstr>
  </property>
  <property fmtid="{D5CDD505-2E9C-101B-9397-08002B2CF9AE}" pid="9" name="MSIP_Label_034a106e-6316-442c-ad35-738afd673d2b_Extended_MSFT_Method">
    <vt:lpwstr>Automatic</vt:lpwstr>
  </property>
  <property fmtid="{D5CDD505-2E9C-101B-9397-08002B2CF9AE}" pid="10" name="Sensitivity">
    <vt:lpwstr>OPS - Unclassified Information</vt:lpwstr>
  </property>
  <property fmtid="{D5CDD505-2E9C-101B-9397-08002B2CF9AE}" pid="11" name="ContentTypeId">
    <vt:lpwstr>0x01010088E940E89106064F9C5C2C7114E7B4C5</vt:lpwstr>
  </property>
  <property fmtid="{D5CDD505-2E9C-101B-9397-08002B2CF9AE}" pid="12" name="MediaServiceImageTags">
    <vt:lpwstr/>
  </property>
</Properties>
</file>